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93" r:id="rId2"/>
    <p:sldId id="1221" r:id="rId3"/>
    <p:sldId id="651" r:id="rId4"/>
    <p:sldId id="294" r:id="rId5"/>
    <p:sldId id="1270" r:id="rId6"/>
    <p:sldId id="341" r:id="rId7"/>
    <p:sldId id="342" r:id="rId8"/>
    <p:sldId id="343" r:id="rId9"/>
    <p:sldId id="345" r:id="rId10"/>
    <p:sldId id="1298" r:id="rId11"/>
    <p:sldId id="1271" r:id="rId12"/>
    <p:sldId id="1273" r:id="rId13"/>
    <p:sldId id="1274" r:id="rId14"/>
    <p:sldId id="1275" r:id="rId15"/>
    <p:sldId id="1276" r:id="rId16"/>
    <p:sldId id="1277" r:id="rId17"/>
    <p:sldId id="1278" r:id="rId18"/>
    <p:sldId id="1279" r:id="rId19"/>
    <p:sldId id="1280" r:id="rId20"/>
    <p:sldId id="1281" r:id="rId21"/>
    <p:sldId id="1282" r:id="rId22"/>
    <p:sldId id="1283" r:id="rId23"/>
    <p:sldId id="1272" r:id="rId24"/>
    <p:sldId id="1284" r:id="rId25"/>
    <p:sldId id="1285" r:id="rId26"/>
    <p:sldId id="1286" r:id="rId27"/>
    <p:sldId id="1287" r:id="rId28"/>
    <p:sldId id="1288" r:id="rId29"/>
    <p:sldId id="1289" r:id="rId30"/>
    <p:sldId id="1290" r:id="rId31"/>
    <p:sldId id="1291" r:id="rId32"/>
    <p:sldId id="1292" r:id="rId33"/>
    <p:sldId id="1293" r:id="rId34"/>
    <p:sldId id="1294" r:id="rId35"/>
    <p:sldId id="1296" r:id="rId36"/>
    <p:sldId id="1266" r:id="rId37"/>
    <p:sldId id="317" r:id="rId38"/>
    <p:sldId id="346" r:id="rId39"/>
    <p:sldId id="350" r:id="rId40"/>
    <p:sldId id="662" r:id="rId41"/>
    <p:sldId id="733" r:id="rId42"/>
    <p:sldId id="737" r:id="rId43"/>
    <p:sldId id="1297" r:id="rId44"/>
    <p:sldId id="1267" r:id="rId45"/>
    <p:sldId id="348" r:id="rId46"/>
    <p:sldId id="349" r:id="rId47"/>
    <p:sldId id="1299" r:id="rId48"/>
    <p:sldId id="1300" r:id="rId49"/>
    <p:sldId id="1301" r:id="rId50"/>
    <p:sldId id="1303" r:id="rId51"/>
    <p:sldId id="1268" r:id="rId52"/>
    <p:sldId id="351" r:id="rId53"/>
    <p:sldId id="352" r:id="rId54"/>
    <p:sldId id="1304" r:id="rId55"/>
    <p:sldId id="1269" r:id="rId56"/>
    <p:sldId id="414" r:id="rId57"/>
    <p:sldId id="1305" r:id="rId58"/>
    <p:sldId id="1306" r:id="rId59"/>
    <p:sldId id="1307" r:id="rId60"/>
    <p:sldId id="409" r:id="rId61"/>
    <p:sldId id="412" r:id="rId62"/>
    <p:sldId id="425" r:id="rId63"/>
    <p:sldId id="1308" r:id="rId64"/>
    <p:sldId id="423" r:id="rId65"/>
    <p:sldId id="420" r:id="rId66"/>
    <p:sldId id="417" r:id="rId67"/>
    <p:sldId id="422" r:id="rId68"/>
    <p:sldId id="418" r:id="rId69"/>
    <p:sldId id="419" r:id="rId70"/>
    <p:sldId id="660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51" d="100"/>
          <a:sy n="151" d="100"/>
        </p:scale>
        <p:origin x="29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4CC58-688E-B145-8A6C-8A5328D7D73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CE79C-78AE-1444-8954-4A60812C49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028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973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210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708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001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1720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4027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3423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3420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383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8482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115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5136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417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4918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874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8227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30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1229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803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584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717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317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87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607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20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102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998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555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347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0200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0763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939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711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9484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048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459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2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1932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8996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5353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92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2598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503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876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1019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24215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8546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目的 </a:t>
            </a:r>
            <a:r>
              <a:rPr kumimoji="1" lang="en-US" altLang="zh-CN" dirty="0"/>
              <a:t>:</a:t>
            </a:r>
            <a:r>
              <a:rPr kumimoji="1" lang="zh-CN" altLang="en-US" dirty="0"/>
              <a:t> 证明</a:t>
            </a:r>
            <a:r>
              <a:rPr kumimoji="1" lang="en-US" altLang="zh-CN" dirty="0"/>
              <a:t>pi</a:t>
            </a:r>
            <a:r>
              <a:rPr kumimoji="1" lang="zh-CN" altLang="en-US" dirty="0"/>
              <a:t>*</a:t>
            </a:r>
            <a:r>
              <a:rPr kumimoji="1" lang="en-US" altLang="zh-CN" dirty="0"/>
              <a:t>li</a:t>
            </a:r>
            <a:r>
              <a:rPr kumimoji="1" lang="zh-CN" altLang="en-US" dirty="0"/>
              <a:t>的累加最小</a:t>
            </a:r>
            <a:r>
              <a:rPr kumimoji="1" lang="en-US" altLang="zh-CN" dirty="0"/>
              <a:t>,</a:t>
            </a:r>
            <a:r>
              <a:rPr kumimoji="1" lang="zh-CN" altLang="en-US" dirty="0"/>
              <a:t> 差分约束系统</a:t>
            </a:r>
            <a:endParaRPr kumimoji="1" lang="en-US" altLang="zh-CN" dirty="0"/>
          </a:p>
          <a:p>
            <a:r>
              <a:rPr kumimoji="1" lang="zh-CN" altLang="en-US" dirty="0"/>
              <a:t>画图</a:t>
            </a:r>
            <a:endParaRPr kumimoji="1" lang="en-US" altLang="zh-CN" dirty="0"/>
          </a:p>
          <a:p>
            <a:r>
              <a:rPr kumimoji="1" lang="zh-CN" altLang="en-US" dirty="0"/>
              <a:t>所有节点都落在叶子节点上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意味着什么</a:t>
            </a:r>
            <a:endParaRPr kumimoji="1" lang="en-US" altLang="zh-CN" dirty="0"/>
          </a:p>
          <a:p>
            <a:r>
              <a:rPr kumimoji="1" lang="zh-CN" altLang="en-US" dirty="0"/>
              <a:t>如果一个字符落在了树的节点上</a:t>
            </a:r>
            <a:r>
              <a:rPr kumimoji="1" lang="en-US" altLang="zh-CN" dirty="0"/>
              <a:t>,</a:t>
            </a:r>
            <a:r>
              <a:rPr kumimoji="1" lang="zh-CN" altLang="en-US" dirty="0"/>
              <a:t> 意味着下面都没有其他子节点了</a:t>
            </a:r>
            <a:endParaRPr kumimoji="1" lang="en-US" altLang="zh-CN" dirty="0"/>
          </a:p>
          <a:p>
            <a:r>
              <a:rPr kumimoji="1" lang="zh-CN" altLang="en-US" dirty="0"/>
              <a:t>处在第</a:t>
            </a:r>
            <a:r>
              <a:rPr kumimoji="1" lang="en-US" altLang="zh-CN" dirty="0"/>
              <a:t>L</a:t>
            </a:r>
            <a:r>
              <a:rPr kumimoji="1" lang="zh-CN" altLang="en-US" dirty="0"/>
              <a:t>层的节点</a:t>
            </a:r>
            <a:r>
              <a:rPr kumimoji="1" lang="en-US" altLang="zh-CN" dirty="0"/>
              <a:t>,</a:t>
            </a:r>
            <a:r>
              <a:rPr kumimoji="1" lang="zh-CN" altLang="en-US" dirty="0"/>
              <a:t> 能覆盖的节点数量为</a:t>
            </a:r>
            <a:r>
              <a:rPr kumimoji="1" lang="en-US" altLang="zh-CN" dirty="0"/>
              <a:t>2^H-L</a:t>
            </a:r>
          </a:p>
          <a:p>
            <a:r>
              <a:rPr kumimoji="1" lang="zh-CN" altLang="en-US" dirty="0"/>
              <a:t>所有节点能覆盖到叶子节点的不等式</a:t>
            </a:r>
            <a:endParaRPr kumimoji="1" lang="en-US" altLang="zh-CN" dirty="0"/>
          </a:p>
          <a:p>
            <a:r>
              <a:rPr kumimoji="1" lang="en-US" altLang="zh-CN" dirty="0"/>
              <a:t>H</a:t>
            </a:r>
            <a:r>
              <a:rPr kumimoji="1" lang="zh-CN" altLang="en-US" dirty="0"/>
              <a:t>是树总高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L</a:t>
            </a:r>
            <a:r>
              <a:rPr kumimoji="1" lang="zh-CN" altLang="en-US" dirty="0"/>
              <a:t>是当前字符的高度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45580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39680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5777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结论说明了想要目标函数最优</a:t>
            </a:r>
            <a:r>
              <a:rPr kumimoji="1" lang="en-US" altLang="zh-CN" dirty="0"/>
              <a:t>,</a:t>
            </a:r>
            <a:r>
              <a:rPr kumimoji="1" lang="zh-CN" altLang="en-US" dirty="0"/>
              <a:t> 就是最小</a:t>
            </a:r>
            <a:endParaRPr kumimoji="1" lang="en-US" altLang="zh-CN" dirty="0"/>
          </a:p>
          <a:p>
            <a:r>
              <a:rPr kumimoji="1" lang="en-US" altLang="zh-CN" dirty="0"/>
              <a:t>I</a:t>
            </a:r>
            <a:r>
              <a:rPr kumimoji="1" lang="zh-CN" altLang="en-US" dirty="0"/>
              <a:t>累加之后应该等于</a:t>
            </a:r>
            <a:r>
              <a:rPr kumimoji="1" lang="en-US" altLang="zh-CN" dirty="0"/>
              <a:t>1</a:t>
            </a:r>
          </a:p>
          <a:p>
            <a:r>
              <a:rPr kumimoji="1" lang="zh-CN" altLang="en-US" dirty="0"/>
              <a:t>得到结论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的累加</a:t>
            </a:r>
            <a:r>
              <a:rPr kumimoji="1" lang="en-US" altLang="zh-CN" dirty="0"/>
              <a:t>=1</a:t>
            </a:r>
            <a:r>
              <a:rPr kumimoji="1" lang="zh-CN" altLang="en-US" dirty="0"/>
              <a:t>的时候</a:t>
            </a:r>
            <a:r>
              <a:rPr kumimoji="1" lang="en-US" altLang="zh-CN" dirty="0"/>
              <a:t>,</a:t>
            </a:r>
            <a:r>
              <a:rPr kumimoji="1" lang="zh-CN" altLang="en-US" dirty="0"/>
              <a:t> 确实能有最优解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9307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5094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996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482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111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558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8A395-4650-3C4D-A37A-8C65BE6F93E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788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42E9F-72CD-49E6-979E-8FBE90BAB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4EE101-7C5A-47E5-BB01-56C5CB609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1297B1-CE3E-4DCF-B61B-0D349BAC6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45ED68-C211-4B1D-B1EF-B8DDBD755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1C4E1-9198-4B3E-9D15-297630C2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09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47B95-450C-4E98-A8F8-BDC6559E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BE4736-5392-402A-8627-4E54932D8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9ECD3-3323-4514-87C0-D5A7B9F4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B8918A-4F60-4D66-AEF6-BAFAA6B2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71F58-DBE0-4571-8DAA-ECA059D8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25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23891C-15DB-4130-A9E7-2E6CD8ABA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B39B78-1FBA-4123-A7B5-B5EDBB803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F2AC1-1CF2-408C-99CE-45447EBF1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A2707-5CA0-4C44-AD15-8E380ACF9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2F74E-BE77-408F-A9EA-05E7DD99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26AAC-C68B-401C-9419-3DDE362C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F4B519-6AFC-4912-BE6B-C950BEEDF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A3718-AA0D-4A22-B7B0-A03E3BA5E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499F7-D63B-42F9-A072-707075B4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2D89EB-5C1D-4D7A-915C-BC56BB69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69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8B3A8-9CE5-4C12-88DE-D55ABDB5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60322F-B12B-4013-99EE-A8C382539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919046-BE9B-4631-9D5B-15BFF9968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F83B0-E518-4DD8-86C0-DDD06077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DA88F-24FB-4621-9268-68648483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28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CD557-D490-4488-8EC7-6830B04A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C050F-AC6B-4051-B162-D18FED318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1FB62D-1696-4136-A2C6-C9D9B8896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B9D7C8-B381-4B54-9A99-CCD3B894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E9590-7A7C-4DC9-8D2C-073496BB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954B01-DCB6-4854-84C0-7EDA8F7B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6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4D04A-2231-4B96-B5E0-3077DCBC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9A1CCD-6D39-48FD-AA9B-FFAA8A9C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3CB6A7-EEA6-42A2-BC0B-E63878F66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ACEBDB-7BF4-4E19-A66B-EADE76D55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2283BA-9E5F-4CC2-9435-1250A8529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B0DBB7-C617-4095-9828-9449FF9C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9812B4-D4D1-4BA8-8AD1-A10465FDA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1F2F400-CC25-4039-A680-EFAF5D50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03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C47A6-798C-4683-A9A0-00500CAA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30E639-D070-4A2A-85C5-977D39BD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63D01F-A136-416F-81BA-7EA9C9D5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40DB33-CB0F-4E39-B75F-14181561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94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E75E23-2900-48A3-8FCD-CF8EBE3E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008372-9B2A-4E33-AA4A-06B5583C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8105EA-355F-449D-B0E6-40F7C3CA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72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0437B-49EA-4C60-B58E-1075E042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D2E71-1729-44C0-8A4F-2D83BD3B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409615-D5BA-41B9-A122-23A5EADCD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218DFA-EBB3-4519-B0C8-A0A15D41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98BF5-B55B-4E8C-905D-10BF5FF8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FD9E5-1A53-4F3E-89C5-6F5E775B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18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431C52-5A75-4760-BEFF-79BB7040D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B9462F5-35C1-4210-ACC1-3E8416B55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FC8A3F-A42D-474A-904C-C687A5562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EB4AD7-A372-43C9-B1A5-EC61EEBB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D10365-0DE6-44F1-BC04-E917C7EF5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2D1520-4110-41AA-97CA-BD3FF43F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0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C85A8E-8470-46D9-8710-7526F1B4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62370-A641-488F-81EB-1A4FC355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6495E4-6654-47D8-B8EC-4834F0008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0D801-0106-49A1-9081-8E6AF34A3884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B74279-0F60-4832-AB50-640CE8F3B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0D0B89-70AA-43A8-8153-E2FA5993C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CD33-568E-4B5B-AA5A-AD9908BE56E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B1927A-69D2-7F9F-D32E-E888908D3CC8}"/>
              </a:ext>
            </a:extLst>
          </p:cNvPr>
          <p:cNvSpPr txBox="1"/>
          <p:nvPr userDrawn="1"/>
        </p:nvSpPr>
        <p:spPr>
          <a:xfrm>
            <a:off x="9113112" y="6176963"/>
            <a:ext cx="3021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《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船说：算法与数据结构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》</a:t>
            </a:r>
          </a:p>
          <a:p>
            <a:pPr algn="ctr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第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Kaiti SC" panose="02010600040101010101" pitchFamily="2" charset="-122"/>
                <a:cs typeface="Courier New" panose="02070309020205020404" pitchFamily="49" charset="0"/>
              </a:rPr>
              <a:t>4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章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树与二叉树</a:t>
            </a:r>
          </a:p>
        </p:txBody>
      </p:sp>
    </p:spTree>
    <p:extLst>
      <p:ext uri="{BB962C8B-B14F-4D97-AF65-F5344CB8AC3E}">
        <p14:creationId xmlns:p14="http://schemas.microsoft.com/office/powerpoint/2010/main" val="189398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E58C9-9357-144C-8E9F-6DEB6CC22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33599"/>
          </a:xfrm>
        </p:spPr>
        <p:txBody>
          <a:bodyPr>
            <a:normAutofit/>
          </a:bodyPr>
          <a:lstStyle/>
          <a:p>
            <a:r>
              <a:rPr kumimoji="1" lang="zh-CN" altLang="en-US" sz="8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树与二叉树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391282-F996-D144-9A6A-C32E4415E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胡船长</a:t>
            </a:r>
            <a:endParaRPr kumimoji="1" lang="en-US" altLang="zh-CN" dirty="0">
              <a:latin typeface="Source Han Sans CN Light" panose="020B0500000000000000" pitchFamily="34" charset="-128"/>
              <a:ea typeface="Source Han Sans CN Light" panose="020B0500000000000000" pitchFamily="34" charset="-128"/>
            </a:endParaRPr>
          </a:p>
          <a:p>
            <a:pPr algn="r"/>
            <a:r>
              <a:rPr kumimoji="1" lang="zh-CN" altLang="en-US" dirty="0"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初航我带你，远航靠自己</a:t>
            </a:r>
          </a:p>
        </p:txBody>
      </p:sp>
    </p:spTree>
    <p:extLst>
      <p:ext uri="{BB962C8B-B14F-4D97-AF65-F5344CB8AC3E}">
        <p14:creationId xmlns:p14="http://schemas.microsoft.com/office/powerpoint/2010/main" val="237371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树结构：深入理解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73267" y="2724259"/>
            <a:ext cx="9045466" cy="7047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树的节点代表</a:t>
            </a:r>
            <a:r>
              <a:rPr kumimoji="1" lang="en-US" altLang="zh-CN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【</a:t>
            </a:r>
            <a:r>
              <a:rPr kumimoji="1" lang="zh-CN" altLang="en-US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集合</a:t>
            </a:r>
            <a:r>
              <a:rPr kumimoji="1" lang="en-US" altLang="zh-CN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】</a:t>
            </a:r>
            <a:r>
              <a:rPr kumimoji="1" lang="zh-CN" altLang="en-US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，树的边代表</a:t>
            </a:r>
            <a:r>
              <a:rPr kumimoji="1" lang="en-US" altLang="zh-CN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【</a:t>
            </a:r>
            <a:r>
              <a:rPr kumimoji="1" lang="zh-CN" altLang="en-US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关系</a:t>
            </a:r>
            <a:r>
              <a:rPr kumimoji="1" lang="en-US" altLang="zh-CN" sz="36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】</a:t>
            </a:r>
            <a:endParaRPr kumimoji="1" lang="zh-CN" altLang="en-US" sz="3600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488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66905"/>
              </p:ext>
            </p:extLst>
          </p:nvPr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1198179" y="247470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798069" y="207459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1994457" y="247470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1594347" y="207459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1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1198179" y="247470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798069" y="207459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1994457" y="247470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1594347" y="207459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85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1198179" y="247470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798069" y="207459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3560499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3160389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2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2000310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1600200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3560499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3160389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7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2000310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1600200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3560499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3160389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41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2000310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1600200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4295980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3895870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6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2790970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2390860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6671318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6271208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4027803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4828267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5612600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53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3549493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3149383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6671318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6271208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4027803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4828267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5612600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6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4318732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3918622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6671318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6271208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4027803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4828267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5612600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81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02EB16-E618-AD4B-8F21-96464EE87010}"/>
              </a:ext>
            </a:extLst>
          </p:cNvPr>
          <p:cNvSpPr txBox="1"/>
          <p:nvPr/>
        </p:nvSpPr>
        <p:spPr>
          <a:xfrm>
            <a:off x="2566027" y="1288958"/>
            <a:ext cx="8292655" cy="4984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1-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应试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Leetcode-589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N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叉树的前序遍历</a:t>
            </a:r>
            <a:endParaRPr kumimoji="1" lang="en-US" altLang="zh-CN" sz="2400" b="1" dirty="0">
              <a:solidFill>
                <a:srgbClr val="00B050"/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2-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应试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Leetcode-105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：从前序遍历与中序遍历构造二叉树</a:t>
            </a:r>
            <a:endParaRPr kumimoji="1" lang="en-US" altLang="zh-CN" sz="2400" b="1" dirty="0">
              <a:solidFill>
                <a:srgbClr val="00B050"/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3-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应试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Leetcode-102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：二叉树的层序遍历</a:t>
            </a:r>
            <a:endParaRPr kumimoji="1" lang="en-US" altLang="zh-CN" sz="2400" b="1" dirty="0">
              <a:solidFill>
                <a:srgbClr val="00B050"/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4-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应试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Leetcode-226</a:t>
            </a:r>
            <a:r>
              <a:rPr kumimoji="1" lang="zh-CN" altLang="en-US" sz="2400" b="1" dirty="0">
                <a:solidFill>
                  <a:srgbClr val="00B05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：翻转二叉树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5-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校招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Leetcode-107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：二叉树的层序遍历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Ⅱ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6-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校招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Leetcode-103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：二叉树的锯齿形层序遍历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7-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校招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剑指 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Offer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26</a:t>
            </a:r>
            <a:r>
              <a:rPr kumimoji="1"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：树的子结构</a:t>
            </a:r>
            <a:endParaRPr kumimoji="1" lang="en-US" altLang="zh-CN" sz="2400" b="1" dirty="0">
              <a:solidFill>
                <a:schemeClr val="accent4">
                  <a:lumMod val="75000"/>
                </a:schemeClr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8-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竞赛</a:t>
            </a: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HZOJ-287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：合并果子</a:t>
            </a:r>
            <a:endParaRPr kumimoji="1" lang="en-US" altLang="zh-CN" sz="2400" b="1" dirty="0">
              <a:solidFill>
                <a:srgbClr val="C00000"/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9-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竞赛</a:t>
            </a: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HZOJ-245</a:t>
            </a:r>
            <a:r>
              <a:rPr kumimoji="1" lang="zh-CN" altLang="en-US" sz="2400" b="1" dirty="0">
                <a:solidFill>
                  <a:srgbClr val="C00000"/>
                </a:solidFill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：货仓选址</a:t>
            </a:r>
            <a:endParaRPr kumimoji="1" lang="en-US" altLang="zh-CN" sz="2400" b="1" dirty="0">
              <a:solidFill>
                <a:srgbClr val="C00000"/>
              </a:solidFill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043DF3-E6A3-7D95-2FF1-8CA99E9713D5}"/>
              </a:ext>
            </a:extLst>
          </p:cNvPr>
          <p:cNvSpPr txBox="1">
            <a:spLocks/>
          </p:cNvSpPr>
          <p:nvPr/>
        </p:nvSpPr>
        <p:spPr>
          <a:xfrm>
            <a:off x="314718" y="59952"/>
            <a:ext cx="8317970" cy="12290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 本章题目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654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5120574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4720464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8251335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7851225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4027803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4828267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5612600" y="3164257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9572FA1-DABA-E359-14CA-E5300AF327F4}"/>
              </a:ext>
            </a:extLst>
          </p:cNvPr>
          <p:cNvSpPr/>
          <p:nvPr/>
        </p:nvSpPr>
        <p:spPr>
          <a:xfrm>
            <a:off x="6396196" y="3163472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659631C-F6D6-FDC1-6A00-1B6A8D916580}"/>
              </a:ext>
            </a:extLst>
          </p:cNvPr>
          <p:cNvSpPr/>
          <p:nvPr/>
        </p:nvSpPr>
        <p:spPr>
          <a:xfrm>
            <a:off x="7179792" y="3136685"/>
            <a:ext cx="584630" cy="58463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48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DB202CC6-B7E4-788B-520E-2F4EAE5A9C5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19493"/>
          <a:ext cx="7013025" cy="6741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92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7792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6741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F87A2F0-D0D0-F4C8-EA15-20566195FB11}"/>
              </a:ext>
            </a:extLst>
          </p:cNvPr>
          <p:cNvCxnSpPr>
            <a:cxnSpLocks/>
          </p:cNvCxnSpPr>
          <p:nvPr/>
        </p:nvCxnSpPr>
        <p:spPr>
          <a:xfrm>
            <a:off x="7451116" y="2535533"/>
            <a:ext cx="0" cy="5415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A80B79-D3C5-A470-E2ED-FB4E2129E5A4}"/>
              </a:ext>
            </a:extLst>
          </p:cNvPr>
          <p:cNvSpPr txBox="1"/>
          <p:nvPr/>
        </p:nvSpPr>
        <p:spPr>
          <a:xfrm>
            <a:off x="7051006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905863" y="316425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54C8722-E0C8-8DBE-B519-BECAA0EF33A3}"/>
              </a:ext>
            </a:extLst>
          </p:cNvPr>
          <p:cNvCxnSpPr>
            <a:cxnSpLocks/>
          </p:cNvCxnSpPr>
          <p:nvPr/>
        </p:nvCxnSpPr>
        <p:spPr>
          <a:xfrm>
            <a:off x="8251335" y="2535533"/>
            <a:ext cx="0" cy="541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68A0D-AEE8-1723-7EFF-17613B705FEA}"/>
              </a:ext>
            </a:extLst>
          </p:cNvPr>
          <p:cNvSpPr txBox="1"/>
          <p:nvPr/>
        </p:nvSpPr>
        <p:spPr>
          <a:xfrm>
            <a:off x="7851225" y="2135423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endParaRPr kumimoji="1"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699452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493041" y="3164257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3260422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4027803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4828267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5612600" y="3164257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9572FA1-DABA-E359-14CA-E5300AF327F4}"/>
              </a:ext>
            </a:extLst>
          </p:cNvPr>
          <p:cNvSpPr/>
          <p:nvPr/>
        </p:nvSpPr>
        <p:spPr>
          <a:xfrm>
            <a:off x="6396196" y="3163472"/>
            <a:ext cx="584630" cy="5846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659631C-F6D6-FDC1-6A00-1B6A8D916580}"/>
              </a:ext>
            </a:extLst>
          </p:cNvPr>
          <p:cNvSpPr/>
          <p:nvPr/>
        </p:nvSpPr>
        <p:spPr>
          <a:xfrm>
            <a:off x="7165804" y="3163472"/>
            <a:ext cx="584630" cy="5846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4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广度优先遍历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861315-EAC2-61C8-43FA-CF792A84A224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A578E5-AC3B-5C80-F4F9-BF053C9F5E6E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ABAB4B8-F7F5-57CE-9090-204C05B215BB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9CD92F-AD1F-D881-95B7-65D965859DFF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C599A9A-94BB-E974-F965-6ACDA8DD0BD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3E00A3-F999-DD15-3CD6-19CE291743DE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2A898AA-0465-B57C-F3A5-77803A45F115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E82FD8A-6BF8-B2C9-3051-D16BAE24EF3F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33B42E-BE18-8B6C-CC91-B373B0840523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5CC70D-4FA8-9EB4-7089-3BBF4C82E35B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F962285-A831-A6C2-A67C-07BB10F53B4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2845CBF-7C34-9097-4D3D-88D18EBC026A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8C075C-4362-8C57-8086-FE25718547C3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3685D8E-913F-FAA9-789F-25AA6F842CD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368550D-1C3E-88E9-D182-DCEA78755D23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8E3E044-CAF5-B78B-ED19-C2F6D3A89617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67A9E09-52DD-2530-1679-8CCD23EA924D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59C5EB52-E694-6224-B063-9F1C0B9A02B8}"/>
              </a:ext>
            </a:extLst>
          </p:cNvPr>
          <p:cNvSpPr/>
          <p:nvPr/>
        </p:nvSpPr>
        <p:spPr>
          <a:xfrm>
            <a:off x="1844018" y="2034337"/>
            <a:ext cx="584630" cy="58463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C4EC758-748D-8937-5F47-4B8161F518BD}"/>
              </a:ext>
            </a:extLst>
          </p:cNvPr>
          <p:cNvSpPr/>
          <p:nvPr/>
        </p:nvSpPr>
        <p:spPr>
          <a:xfrm>
            <a:off x="1844018" y="2922539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C1C470-238E-34ED-C131-6452E935540C}"/>
              </a:ext>
            </a:extLst>
          </p:cNvPr>
          <p:cNvSpPr/>
          <p:nvPr/>
        </p:nvSpPr>
        <p:spPr>
          <a:xfrm>
            <a:off x="2637607" y="2922539"/>
            <a:ext cx="584630" cy="58463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16077-5BBC-6D46-F565-052DFCAC5B7F}"/>
              </a:ext>
            </a:extLst>
          </p:cNvPr>
          <p:cNvSpPr/>
          <p:nvPr/>
        </p:nvSpPr>
        <p:spPr>
          <a:xfrm>
            <a:off x="1844894" y="3755598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326B6B-098A-5179-0349-4436B45EED2F}"/>
              </a:ext>
            </a:extLst>
          </p:cNvPr>
          <p:cNvSpPr/>
          <p:nvPr/>
        </p:nvSpPr>
        <p:spPr>
          <a:xfrm>
            <a:off x="2612275" y="3755598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19A71C2-88AD-5187-5D2A-648513449BE2}"/>
              </a:ext>
            </a:extLst>
          </p:cNvPr>
          <p:cNvSpPr/>
          <p:nvPr/>
        </p:nvSpPr>
        <p:spPr>
          <a:xfrm>
            <a:off x="3412739" y="3755598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F2C9D1-8012-B57A-9A20-282FB3A2C4B9}"/>
              </a:ext>
            </a:extLst>
          </p:cNvPr>
          <p:cNvSpPr/>
          <p:nvPr/>
        </p:nvSpPr>
        <p:spPr>
          <a:xfrm>
            <a:off x="4197072" y="3755598"/>
            <a:ext cx="584630" cy="58463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9572FA1-DABA-E359-14CA-E5300AF327F4}"/>
              </a:ext>
            </a:extLst>
          </p:cNvPr>
          <p:cNvSpPr/>
          <p:nvPr/>
        </p:nvSpPr>
        <p:spPr>
          <a:xfrm>
            <a:off x="1842667" y="4643800"/>
            <a:ext cx="584630" cy="5846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659631C-F6D6-FDC1-6A00-1B6A8D916580}"/>
              </a:ext>
            </a:extLst>
          </p:cNvPr>
          <p:cNvSpPr/>
          <p:nvPr/>
        </p:nvSpPr>
        <p:spPr>
          <a:xfrm>
            <a:off x="2612275" y="4643800"/>
            <a:ext cx="584630" cy="5846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1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087762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179769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1232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30500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018061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35557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962912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/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263823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69522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/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138836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51155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140252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70028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80837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85268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/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6094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02EB16-E618-AD4B-8F21-96464EE87010}"/>
              </a:ext>
            </a:extLst>
          </p:cNvPr>
          <p:cNvSpPr txBox="1"/>
          <p:nvPr/>
        </p:nvSpPr>
        <p:spPr>
          <a:xfrm>
            <a:off x="3235281" y="1598947"/>
            <a:ext cx="5721438" cy="3660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一</a:t>
            </a:r>
            <a:r>
              <a:rPr kumimoji="1" lang="en-US" altLang="zh-CN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计算机中的树形结构</a:t>
            </a:r>
            <a:endParaRPr kumimoji="1" lang="en-US" altLang="zh-CN" sz="3200" dirty="0"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二</a:t>
            </a:r>
            <a:r>
              <a:rPr kumimoji="1" lang="en-US" altLang="zh-CN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二叉树：结构讲解</a:t>
            </a:r>
            <a:endParaRPr kumimoji="1" lang="en-US" altLang="zh-CN" sz="3200" dirty="0"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三</a:t>
            </a:r>
            <a:r>
              <a:rPr kumimoji="1" lang="en-US" altLang="zh-CN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二叉树：遍历与线索化</a:t>
            </a:r>
            <a:endParaRPr kumimoji="1" lang="en-US" altLang="zh-CN" sz="3200" dirty="0"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四</a:t>
            </a:r>
            <a:r>
              <a:rPr kumimoji="1" lang="en-US" altLang="zh-CN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二叉树的广义表表示法</a:t>
            </a:r>
            <a:endParaRPr kumimoji="1" lang="en-US" altLang="zh-CN" sz="3200" dirty="0"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五</a:t>
            </a:r>
            <a:r>
              <a:rPr kumimoji="1" lang="en-US" altLang="zh-CN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</a:t>
            </a:r>
            <a:r>
              <a:rPr kumimoji="1" lang="zh-CN" altLang="en-US" sz="32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 最优变长编码：哈夫曼编码</a:t>
            </a:r>
            <a:endParaRPr kumimoji="1" lang="en-US" altLang="zh-CN" sz="3200" dirty="0">
              <a:latin typeface="Source Han Sans CN Normal" panose="020B0500000000000000" pitchFamily="34" charset="-128"/>
              <a:ea typeface="Source Han Sans CN Normal" panose="020B0500000000000000" pitchFamily="34" charset="-128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043DF3-E6A3-7D95-2FF1-8CA99E9713D5}"/>
              </a:ext>
            </a:extLst>
          </p:cNvPr>
          <p:cNvSpPr txBox="1">
            <a:spLocks/>
          </p:cNvSpPr>
          <p:nvPr/>
        </p:nvSpPr>
        <p:spPr>
          <a:xfrm>
            <a:off x="357051" y="373218"/>
            <a:ext cx="8317970" cy="12290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000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 本期内容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824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60771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/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93057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0503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67525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81999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/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355696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169068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267335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656014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654428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637091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635505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276055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258718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359151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258718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241381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241381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647412"/>
              </p:ext>
            </p:extLst>
          </p:nvPr>
        </p:nvGraphicFramePr>
        <p:xfrm>
          <a:off x="838200" y="2659669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CFE415A-F1C7-FF58-8C5E-EB160121E5F7}"/>
              </a:ext>
            </a:extLst>
          </p:cNvPr>
          <p:cNvSpPr txBox="1"/>
          <p:nvPr/>
        </p:nvSpPr>
        <p:spPr>
          <a:xfrm>
            <a:off x="796632" y="2091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进入序列</a:t>
            </a:r>
          </a:p>
        </p:txBody>
      </p:sp>
      <p:graphicFrame>
        <p:nvGraphicFramePr>
          <p:cNvPr id="25" name="表格 39">
            <a:extLst>
              <a:ext uri="{FF2B5EF4-FFF2-40B4-BE49-F238E27FC236}">
                <a16:creationId xmlns:a16="http://schemas.microsoft.com/office/drawing/2014/main" id="{54372987-6C53-0DB1-14E6-C4976DF0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106876"/>
              </p:ext>
            </p:extLst>
          </p:nvPr>
        </p:nvGraphicFramePr>
        <p:xfrm>
          <a:off x="835979" y="4368037"/>
          <a:ext cx="6098625" cy="5349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625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677625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983ED42-6E46-3CCA-7C94-BA50EC5C23BA}"/>
              </a:ext>
            </a:extLst>
          </p:cNvPr>
          <p:cNvSpPr txBox="1"/>
          <p:nvPr/>
        </p:nvSpPr>
        <p:spPr>
          <a:xfrm>
            <a:off x="794411" y="3799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退出序列</a:t>
            </a:r>
          </a:p>
        </p:txBody>
      </p:sp>
    </p:spTree>
    <p:extLst>
      <p:ext uri="{BB962C8B-B14F-4D97-AF65-F5344CB8AC3E}">
        <p14:creationId xmlns:p14="http://schemas.microsoft.com/office/powerpoint/2010/main" val="132157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深度优先遍历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0741BC3-4B15-0F9E-2752-3BBE53ABB035}"/>
              </a:ext>
            </a:extLst>
          </p:cNvPr>
          <p:cNvSpPr/>
          <p:nvPr/>
        </p:nvSpPr>
        <p:spPr>
          <a:xfrm>
            <a:off x="9563100" y="202702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163B3-34E3-F972-13FF-EFEC0650AC97}"/>
              </a:ext>
            </a:extLst>
          </p:cNvPr>
          <p:cNvSpPr/>
          <p:nvPr/>
        </p:nvSpPr>
        <p:spPr>
          <a:xfrm>
            <a:off x="8877300" y="3009683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ED7A61-8FDD-11FF-152E-2AEE04DFBD2A}"/>
              </a:ext>
            </a:extLst>
          </p:cNvPr>
          <p:cNvSpPr/>
          <p:nvPr/>
        </p:nvSpPr>
        <p:spPr>
          <a:xfrm>
            <a:off x="10248900" y="3009683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F2A28A-04D4-A8C8-C33A-2E71AB1D5002}"/>
              </a:ext>
            </a:extLst>
          </p:cNvPr>
          <p:cNvSpPr/>
          <p:nvPr/>
        </p:nvSpPr>
        <p:spPr>
          <a:xfrm>
            <a:off x="9419166" y="399076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D191BF-8649-E2EA-765E-5DFD81704B25}"/>
              </a:ext>
            </a:extLst>
          </p:cNvPr>
          <p:cNvSpPr/>
          <p:nvPr/>
        </p:nvSpPr>
        <p:spPr>
          <a:xfrm>
            <a:off x="10248900" y="3992346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AC4B05E-16AD-0752-4681-0472E6BBAA03}"/>
              </a:ext>
            </a:extLst>
          </p:cNvPr>
          <p:cNvSpPr/>
          <p:nvPr/>
        </p:nvSpPr>
        <p:spPr>
          <a:xfrm>
            <a:off x="11078634" y="399076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5CC5CF-EA7D-76B3-F8E7-C9D174BACA36}"/>
              </a:ext>
            </a:extLst>
          </p:cNvPr>
          <p:cNvSpPr/>
          <p:nvPr/>
        </p:nvSpPr>
        <p:spPr>
          <a:xfrm>
            <a:off x="8191500" y="399076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87F8CE7-780F-420D-724C-6E38945B2F48}"/>
              </a:ext>
            </a:extLst>
          </p:cNvPr>
          <p:cNvSpPr/>
          <p:nvPr/>
        </p:nvSpPr>
        <p:spPr>
          <a:xfrm>
            <a:off x="9838266" y="4973423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81EDCD-83FF-E8B6-F506-D697733A475D}"/>
              </a:ext>
            </a:extLst>
          </p:cNvPr>
          <p:cNvSpPr/>
          <p:nvPr/>
        </p:nvSpPr>
        <p:spPr>
          <a:xfrm>
            <a:off x="10668000" y="4971837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kumimoji="1"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94A368B-9484-BE15-AB02-E3AF47858EE9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9220200" y="2612387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632939-2B7C-6AAA-6BEA-A80FB46323E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10148467" y="2612387"/>
            <a:ext cx="443333" cy="39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24E2E5-36FC-AD6B-09EC-C1DEC8C3AF48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 flipH="1">
            <a:off x="8534400" y="3595050"/>
            <a:ext cx="443333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557997F-1AA3-9D2A-2D52-FA0A78EC594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9762066" y="3595050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E0ADFC6-C219-F7D8-4177-4685F3A4777F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10591800" y="3695483"/>
            <a:ext cx="0" cy="296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6FA3E8C-A9E4-A54F-2065-C17D0F4AAF47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10834267" y="3595050"/>
            <a:ext cx="5872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21B4C84-582E-E9B2-541C-A6496728FE10}"/>
              </a:ext>
            </a:extLst>
          </p:cNvPr>
          <p:cNvCxnSpPr>
            <a:cxnSpLocks/>
            <a:stCxn id="10" idx="5"/>
            <a:endCxn id="14" idx="0"/>
          </p:cNvCxnSpPr>
          <p:nvPr/>
        </p:nvCxnSpPr>
        <p:spPr>
          <a:xfrm>
            <a:off x="10834267" y="4577713"/>
            <a:ext cx="176633" cy="394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FF3BCE4-E51E-BB49-ABCD-53A832B2D06A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10181166" y="4577713"/>
            <a:ext cx="168167" cy="395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9">
            <a:extLst>
              <a:ext uri="{FF2B5EF4-FFF2-40B4-BE49-F238E27FC236}">
                <a16:creationId xmlns:a16="http://schemas.microsoft.com/office/drawing/2014/main" id="{A9434883-3912-B728-30FC-9BDC0BCB3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155788"/>
              </p:ext>
            </p:extLst>
          </p:nvPr>
        </p:nvGraphicFramePr>
        <p:xfrm>
          <a:off x="666649" y="1815250"/>
          <a:ext cx="8311086" cy="10698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1727">
                  <a:extLst>
                    <a:ext uri="{9D8B030D-6E8A-4147-A177-3AD203B41FA5}">
                      <a16:colId xmlns:a16="http://schemas.microsoft.com/office/drawing/2014/main" val="813326201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037554342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951886072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3018054400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910139267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3544303443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2173595424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2249442927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3749509246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503074525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3562315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2796988022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2723311703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3631908571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4249433640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3655902056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826869570"/>
                    </a:ext>
                  </a:extLst>
                </a:gridCol>
                <a:gridCol w="461727">
                  <a:extLst>
                    <a:ext uri="{9D8B030D-6E8A-4147-A177-3AD203B41FA5}">
                      <a16:colId xmlns:a16="http://schemas.microsoft.com/office/drawing/2014/main" val="109122785"/>
                    </a:ext>
                  </a:extLst>
                </a:gridCol>
              </a:tblGrid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467059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273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08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遍历总结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666112"/>
              </p:ext>
            </p:extLst>
          </p:nvPr>
        </p:nvGraphicFramePr>
        <p:xfrm>
          <a:off x="2032000" y="2404913"/>
          <a:ext cx="8128000" cy="1377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57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0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9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树的深度遍历、深度优先搜索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图算法基础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队列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树的层序遍历，广度优先搜索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(</a:t>
                      </a:r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图算法基础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)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45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E7748-6405-ED45-992F-DE5268A2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567" y="2624371"/>
            <a:ext cx="6100866" cy="804629"/>
          </a:xfrm>
        </p:spPr>
        <p:txBody>
          <a:bodyPr>
            <a:normAutofit/>
          </a:bodyPr>
          <a:lstStyle/>
          <a:p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二</a:t>
            </a:r>
            <a:r>
              <a:rPr kumimoji="1" lang="en-US" altLang="zh-CN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 </a:t>
            </a:r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二叉树：结构讲解</a:t>
            </a:r>
          </a:p>
        </p:txBody>
      </p:sp>
    </p:spTree>
    <p:extLst>
      <p:ext uri="{BB962C8B-B14F-4D97-AF65-F5344CB8AC3E}">
        <p14:creationId xmlns:p14="http://schemas.microsoft.com/office/powerpoint/2010/main" val="187985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二叉树：结构讲解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7" y="2147293"/>
            <a:ext cx="4223151" cy="327531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83960" y="2147294"/>
            <a:ext cx="60708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每个节点度最多为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度为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的节点比度为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的节点多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个</a:t>
            </a:r>
            <a:endParaRPr kumimoji="1" lang="en-US" altLang="zh-CN" sz="2800" dirty="0">
              <a:latin typeface="Kaiti SC" charset="-122"/>
              <a:ea typeface="Kaiti SC" charset="-122"/>
              <a:cs typeface="Kai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12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二叉树：特殊种类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018789"/>
            <a:ext cx="2580095" cy="2023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4" y="2018789"/>
            <a:ext cx="2175142" cy="2023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17" y="2018789"/>
            <a:ext cx="2997361" cy="20237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0646" y="4835237"/>
            <a:ext cx="32175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完全二叉树</a:t>
            </a:r>
            <a:endParaRPr kumimoji="1" lang="en-US" altLang="zh-CN" sz="2800" dirty="0">
              <a:latin typeface="Kaiti SC" charset="-122"/>
              <a:ea typeface="Kaiti SC" charset="-122"/>
              <a:cs typeface="Kaiti SC" charset="-122"/>
            </a:endParaRPr>
          </a:p>
          <a:p>
            <a:pPr algn="ctr"/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(complete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binary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tree)</a:t>
            </a:r>
            <a:endParaRPr kumimoji="1" lang="zh-CN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0158" y="4835237"/>
            <a:ext cx="26661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满二叉树</a:t>
            </a:r>
            <a:endParaRPr kumimoji="1" lang="en-US" altLang="zh-CN" sz="2800" dirty="0">
              <a:latin typeface="Kaiti SC" charset="-122"/>
              <a:ea typeface="Kaiti SC" charset="-122"/>
              <a:cs typeface="Kaiti SC" charset="-122"/>
            </a:endParaRPr>
          </a:p>
          <a:p>
            <a:pPr algn="ctr"/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(full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binary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tree)</a:t>
            </a:r>
            <a:endParaRPr kumimoji="1" lang="zh-CN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07500" y="4835236"/>
            <a:ext cx="30796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完美二叉树</a:t>
            </a:r>
            <a:endParaRPr kumimoji="1" lang="en-US" altLang="zh-CN" sz="2800" dirty="0">
              <a:latin typeface="Kaiti SC" charset="-122"/>
              <a:ea typeface="Kaiti SC" charset="-122"/>
              <a:cs typeface="Kaiti SC" charset="-122"/>
            </a:endParaRPr>
          </a:p>
          <a:p>
            <a:pPr algn="ctr"/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(perfect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binary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tree)</a:t>
            </a:r>
            <a:endParaRPr kumimoji="1" lang="zh-CN" alt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二叉树：完全二叉树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430767"/>
            <a:ext cx="2843975" cy="22307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1578" y="2164039"/>
            <a:ext cx="32175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完全二叉树</a:t>
            </a:r>
            <a:endParaRPr kumimoji="1" lang="en-US" altLang="zh-CN" sz="2800" dirty="0">
              <a:latin typeface="Kaiti SC" charset="-122"/>
              <a:ea typeface="Kaiti SC" charset="-122"/>
              <a:cs typeface="Kaiti SC" charset="-122"/>
            </a:endParaRPr>
          </a:p>
          <a:p>
            <a:pPr algn="ctr"/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(complete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binary</a:t>
            </a:r>
            <a:r>
              <a:rPr kumimoji="1" lang="zh-CN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dirty="0">
                <a:latin typeface="Courier" charset="0"/>
                <a:ea typeface="Courier" charset="0"/>
                <a:cs typeface="Courier" charset="0"/>
              </a:rPr>
              <a:t>tree)</a:t>
            </a:r>
            <a:endParaRPr kumimoji="1" lang="zh-CN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19977" y="2564148"/>
            <a:ext cx="56348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b="1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b="1" dirty="0">
                <a:latin typeface="Kaiti SC" charset="-122"/>
                <a:ea typeface="Kaiti SC" charset="-122"/>
                <a:cs typeface="Kaiti SC" charset="-122"/>
              </a:rPr>
              <a:t>编号为 </a:t>
            </a:r>
            <a:r>
              <a:rPr kumimoji="1" lang="en-US" altLang="zh-CN" sz="2800" b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1" lang="zh-CN" altLang="en-US" sz="2800" b="1" dirty="0">
                <a:latin typeface="Kaiti SC" charset="-122"/>
                <a:ea typeface="Kaiti SC" charset="-122"/>
                <a:cs typeface="Kaiti SC" charset="-122"/>
              </a:rPr>
              <a:t> 的子节点：</a:t>
            </a:r>
            <a:endParaRPr kumimoji="1" lang="en-US" altLang="zh-CN" sz="2800" b="1" dirty="0">
              <a:latin typeface="Kaiti SC" charset="-122"/>
              <a:ea typeface="Kaiti SC" charset="-122"/>
              <a:cs typeface="Kaiti SC" charset="-122"/>
            </a:endParaRPr>
          </a:p>
          <a:p>
            <a:r>
              <a:rPr kumimoji="1" lang="en-US" altLang="zh-CN" sz="2800" dirty="0">
                <a:latin typeface="Kaiti SC" charset="-122"/>
                <a:ea typeface="Kaiti SC" charset="-122"/>
                <a:cs typeface="Kaiti SC" charset="-122"/>
              </a:rPr>
              <a:t>	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左孩子编号：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kumimoji="1" lang="en-US" altLang="zh-CN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kumimoji="1" lang="en-US" altLang="zh-CN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800" dirty="0">
                <a:latin typeface="Kaiti SC" charset="-122"/>
                <a:ea typeface="Kaiti SC" charset="-122"/>
                <a:cs typeface="Kaiti SC" charset="-122"/>
              </a:rPr>
              <a:t>	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右孩子编号：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kumimoji="1" lang="en-US" altLang="zh-CN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</a:p>
          <a:p>
            <a:endParaRPr kumimoji="1" lang="en-US" altLang="zh-CN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800" b="1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b="1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b="1" dirty="0">
                <a:latin typeface="Kaiti SC" charset="-122"/>
                <a:ea typeface="Kaiti SC" charset="-122"/>
                <a:cs typeface="Kaiti SC" charset="-122"/>
              </a:rPr>
              <a:t>可以用连续空间存储（数组）</a:t>
            </a:r>
          </a:p>
        </p:txBody>
      </p:sp>
    </p:spTree>
    <p:extLst>
      <p:ext uri="{BB962C8B-B14F-4D97-AF65-F5344CB8AC3E}">
        <p14:creationId xmlns:p14="http://schemas.microsoft.com/office/powerpoint/2010/main" val="112497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E7748-6405-ED45-992F-DE5268A2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014" y="2624371"/>
            <a:ext cx="6755972" cy="804629"/>
          </a:xfrm>
        </p:spPr>
        <p:txBody>
          <a:bodyPr>
            <a:normAutofit/>
          </a:bodyPr>
          <a:lstStyle/>
          <a:p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一</a:t>
            </a:r>
            <a:r>
              <a:rPr kumimoji="1" lang="en-US" altLang="zh-CN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 </a:t>
            </a:r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计算机中的树形结构</a:t>
            </a:r>
          </a:p>
        </p:txBody>
      </p:sp>
    </p:spTree>
    <p:extLst>
      <p:ext uri="{BB962C8B-B14F-4D97-AF65-F5344CB8AC3E}">
        <p14:creationId xmlns:p14="http://schemas.microsoft.com/office/powerpoint/2010/main" val="66786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CF7EB-84C5-1140-9A0D-802A2EDC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500" dirty="0"/>
              <a:t>作用一：理解高级数据结构的基础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C4F3608-80FD-F049-89F5-256810F7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912"/>
            <a:ext cx="8482933" cy="49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1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CF7EB-84C5-1140-9A0D-802A2EDC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500" dirty="0"/>
              <a:t>作用二：练习递归技巧的最佳选择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ECCE64-F2D5-E34B-AE82-AAA19DB549BD}"/>
              </a:ext>
            </a:extLst>
          </p:cNvPr>
          <p:cNvSpPr txBox="1"/>
          <p:nvPr/>
        </p:nvSpPr>
        <p:spPr>
          <a:xfrm>
            <a:off x="762501" y="2377139"/>
            <a:ext cx="3531736" cy="2587760"/>
          </a:xfrm>
          <a:custGeom>
            <a:avLst/>
            <a:gdLst>
              <a:gd name="connsiteX0" fmla="*/ 0 w 3531736"/>
              <a:gd name="connsiteY0" fmla="*/ 0 h 2587760"/>
              <a:gd name="connsiteX1" fmla="*/ 553305 w 3531736"/>
              <a:gd name="connsiteY1" fmla="*/ 0 h 2587760"/>
              <a:gd name="connsiteX2" fmla="*/ 1035976 w 3531736"/>
              <a:gd name="connsiteY2" fmla="*/ 0 h 2587760"/>
              <a:gd name="connsiteX3" fmla="*/ 1695233 w 3531736"/>
              <a:gd name="connsiteY3" fmla="*/ 0 h 2587760"/>
              <a:gd name="connsiteX4" fmla="*/ 2248539 w 3531736"/>
              <a:gd name="connsiteY4" fmla="*/ 0 h 2587760"/>
              <a:gd name="connsiteX5" fmla="*/ 2801844 w 3531736"/>
              <a:gd name="connsiteY5" fmla="*/ 0 h 2587760"/>
              <a:gd name="connsiteX6" fmla="*/ 3531736 w 3531736"/>
              <a:gd name="connsiteY6" fmla="*/ 0 h 2587760"/>
              <a:gd name="connsiteX7" fmla="*/ 3531736 w 3531736"/>
              <a:gd name="connsiteY7" fmla="*/ 595185 h 2587760"/>
              <a:gd name="connsiteX8" fmla="*/ 3531736 w 3531736"/>
              <a:gd name="connsiteY8" fmla="*/ 1242125 h 2587760"/>
              <a:gd name="connsiteX9" fmla="*/ 3531736 w 3531736"/>
              <a:gd name="connsiteY9" fmla="*/ 1837310 h 2587760"/>
              <a:gd name="connsiteX10" fmla="*/ 3531736 w 3531736"/>
              <a:gd name="connsiteY10" fmla="*/ 2587760 h 2587760"/>
              <a:gd name="connsiteX11" fmla="*/ 2943113 w 3531736"/>
              <a:gd name="connsiteY11" fmla="*/ 2587760 h 2587760"/>
              <a:gd name="connsiteX12" fmla="*/ 2389808 w 3531736"/>
              <a:gd name="connsiteY12" fmla="*/ 2587760 h 2587760"/>
              <a:gd name="connsiteX13" fmla="*/ 1730551 w 3531736"/>
              <a:gd name="connsiteY13" fmla="*/ 2587760 h 2587760"/>
              <a:gd name="connsiteX14" fmla="*/ 1071293 w 3531736"/>
              <a:gd name="connsiteY14" fmla="*/ 2587760 h 2587760"/>
              <a:gd name="connsiteX15" fmla="*/ 553305 w 3531736"/>
              <a:gd name="connsiteY15" fmla="*/ 2587760 h 2587760"/>
              <a:gd name="connsiteX16" fmla="*/ 0 w 3531736"/>
              <a:gd name="connsiteY16" fmla="*/ 2587760 h 2587760"/>
              <a:gd name="connsiteX17" fmla="*/ 0 w 3531736"/>
              <a:gd name="connsiteY17" fmla="*/ 1889065 h 2587760"/>
              <a:gd name="connsiteX18" fmla="*/ 0 w 3531736"/>
              <a:gd name="connsiteY18" fmla="*/ 1319758 h 2587760"/>
              <a:gd name="connsiteX19" fmla="*/ 0 w 3531736"/>
              <a:gd name="connsiteY19" fmla="*/ 724573 h 2587760"/>
              <a:gd name="connsiteX20" fmla="*/ 0 w 3531736"/>
              <a:gd name="connsiteY20" fmla="*/ 0 h 258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31736" h="2587760" extrusionOk="0">
                <a:moveTo>
                  <a:pt x="0" y="0"/>
                </a:moveTo>
                <a:cubicBezTo>
                  <a:pt x="259676" y="23248"/>
                  <a:pt x="361782" y="26403"/>
                  <a:pt x="553305" y="0"/>
                </a:cubicBezTo>
                <a:cubicBezTo>
                  <a:pt x="744828" y="-26403"/>
                  <a:pt x="803342" y="23626"/>
                  <a:pt x="1035976" y="0"/>
                </a:cubicBezTo>
                <a:cubicBezTo>
                  <a:pt x="1268610" y="-23626"/>
                  <a:pt x="1476289" y="17611"/>
                  <a:pt x="1695233" y="0"/>
                </a:cubicBezTo>
                <a:cubicBezTo>
                  <a:pt x="1914177" y="-17611"/>
                  <a:pt x="1983160" y="-16658"/>
                  <a:pt x="2248539" y="0"/>
                </a:cubicBezTo>
                <a:cubicBezTo>
                  <a:pt x="2513918" y="16658"/>
                  <a:pt x="2550859" y="24369"/>
                  <a:pt x="2801844" y="0"/>
                </a:cubicBezTo>
                <a:cubicBezTo>
                  <a:pt x="3052829" y="-24369"/>
                  <a:pt x="3201646" y="-5126"/>
                  <a:pt x="3531736" y="0"/>
                </a:cubicBezTo>
                <a:cubicBezTo>
                  <a:pt x="3515891" y="208548"/>
                  <a:pt x="3516415" y="438649"/>
                  <a:pt x="3531736" y="595185"/>
                </a:cubicBezTo>
                <a:cubicBezTo>
                  <a:pt x="3547057" y="751722"/>
                  <a:pt x="3506334" y="983637"/>
                  <a:pt x="3531736" y="1242125"/>
                </a:cubicBezTo>
                <a:cubicBezTo>
                  <a:pt x="3557138" y="1500613"/>
                  <a:pt x="3514823" y="1583345"/>
                  <a:pt x="3531736" y="1837310"/>
                </a:cubicBezTo>
                <a:cubicBezTo>
                  <a:pt x="3548649" y="2091276"/>
                  <a:pt x="3541536" y="2385282"/>
                  <a:pt x="3531736" y="2587760"/>
                </a:cubicBezTo>
                <a:cubicBezTo>
                  <a:pt x="3379614" y="2596838"/>
                  <a:pt x="3225047" y="2594699"/>
                  <a:pt x="2943113" y="2587760"/>
                </a:cubicBezTo>
                <a:cubicBezTo>
                  <a:pt x="2661179" y="2580821"/>
                  <a:pt x="2646450" y="2571422"/>
                  <a:pt x="2389808" y="2587760"/>
                </a:cubicBezTo>
                <a:cubicBezTo>
                  <a:pt x="2133166" y="2604098"/>
                  <a:pt x="1982782" y="2611746"/>
                  <a:pt x="1730551" y="2587760"/>
                </a:cubicBezTo>
                <a:cubicBezTo>
                  <a:pt x="1478320" y="2563774"/>
                  <a:pt x="1270777" y="2588087"/>
                  <a:pt x="1071293" y="2587760"/>
                </a:cubicBezTo>
                <a:cubicBezTo>
                  <a:pt x="871809" y="2587433"/>
                  <a:pt x="730679" y="2573227"/>
                  <a:pt x="553305" y="2587760"/>
                </a:cubicBezTo>
                <a:cubicBezTo>
                  <a:pt x="375931" y="2602293"/>
                  <a:pt x="229093" y="2606500"/>
                  <a:pt x="0" y="2587760"/>
                </a:cubicBezTo>
                <a:cubicBezTo>
                  <a:pt x="345" y="2267212"/>
                  <a:pt x="276" y="2043530"/>
                  <a:pt x="0" y="1889065"/>
                </a:cubicBezTo>
                <a:cubicBezTo>
                  <a:pt x="-276" y="1734600"/>
                  <a:pt x="5457" y="1562034"/>
                  <a:pt x="0" y="1319758"/>
                </a:cubicBezTo>
                <a:cubicBezTo>
                  <a:pt x="-5457" y="1077482"/>
                  <a:pt x="-15657" y="990725"/>
                  <a:pt x="0" y="724573"/>
                </a:cubicBezTo>
                <a:cubicBezTo>
                  <a:pt x="15657" y="458421"/>
                  <a:pt x="27816" y="33905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/>
              <a:t>设计</a:t>
            </a:r>
            <a:r>
              <a:rPr kumimoji="1" lang="en-US" altLang="zh-CN" sz="2000" b="1" dirty="0"/>
              <a:t>/</a:t>
            </a:r>
            <a:r>
              <a:rPr kumimoji="1" lang="zh-CN" altLang="en-US" sz="2000" b="1" dirty="0"/>
              <a:t>理解递归程序：</a:t>
            </a: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/>
              <a:t>数学归纳法  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  结构归纳法</a:t>
            </a:r>
            <a:endParaRPr kumimoji="1" lang="en-US" altLang="zh-CN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/>
              <a:t>赋予递归函数一个明确的意义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/>
              <a:t>思考边界条件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/>
              <a:t>实现递归过程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36D2200B-7B13-694F-B6CF-9AF723A20072}"/>
              </a:ext>
            </a:extLst>
          </p:cNvPr>
          <p:cNvSpPr/>
          <p:nvPr/>
        </p:nvSpPr>
        <p:spPr>
          <a:xfrm>
            <a:off x="4800205" y="3328118"/>
            <a:ext cx="762000" cy="685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462AA7-1DA9-C14F-8978-388903972CA4}"/>
              </a:ext>
            </a:extLst>
          </p:cNvPr>
          <p:cNvSpPr txBox="1"/>
          <p:nvPr/>
        </p:nvSpPr>
        <p:spPr>
          <a:xfrm>
            <a:off x="6068173" y="2584888"/>
            <a:ext cx="5429692" cy="2172261"/>
          </a:xfrm>
          <a:custGeom>
            <a:avLst/>
            <a:gdLst>
              <a:gd name="connsiteX0" fmla="*/ 0 w 5429692"/>
              <a:gd name="connsiteY0" fmla="*/ 0 h 2172261"/>
              <a:gd name="connsiteX1" fmla="*/ 624415 w 5429692"/>
              <a:gd name="connsiteY1" fmla="*/ 0 h 2172261"/>
              <a:gd name="connsiteX2" fmla="*/ 1140235 w 5429692"/>
              <a:gd name="connsiteY2" fmla="*/ 0 h 2172261"/>
              <a:gd name="connsiteX3" fmla="*/ 1927541 w 5429692"/>
              <a:gd name="connsiteY3" fmla="*/ 0 h 2172261"/>
              <a:gd name="connsiteX4" fmla="*/ 2551955 w 5429692"/>
              <a:gd name="connsiteY4" fmla="*/ 0 h 2172261"/>
              <a:gd name="connsiteX5" fmla="*/ 3176370 w 5429692"/>
              <a:gd name="connsiteY5" fmla="*/ 0 h 2172261"/>
              <a:gd name="connsiteX6" fmla="*/ 3963675 w 5429692"/>
              <a:gd name="connsiteY6" fmla="*/ 0 h 2172261"/>
              <a:gd name="connsiteX7" fmla="*/ 4533793 w 5429692"/>
              <a:gd name="connsiteY7" fmla="*/ 0 h 2172261"/>
              <a:gd name="connsiteX8" fmla="*/ 5429692 w 5429692"/>
              <a:gd name="connsiteY8" fmla="*/ 0 h 2172261"/>
              <a:gd name="connsiteX9" fmla="*/ 5429692 w 5429692"/>
              <a:gd name="connsiteY9" fmla="*/ 586510 h 2172261"/>
              <a:gd name="connsiteX10" fmla="*/ 5429692 w 5429692"/>
              <a:gd name="connsiteY10" fmla="*/ 1086131 h 2172261"/>
              <a:gd name="connsiteX11" fmla="*/ 5429692 w 5429692"/>
              <a:gd name="connsiteY11" fmla="*/ 1629196 h 2172261"/>
              <a:gd name="connsiteX12" fmla="*/ 5429692 w 5429692"/>
              <a:gd name="connsiteY12" fmla="*/ 2172261 h 2172261"/>
              <a:gd name="connsiteX13" fmla="*/ 4913871 w 5429692"/>
              <a:gd name="connsiteY13" fmla="*/ 2172261 h 2172261"/>
              <a:gd name="connsiteX14" fmla="*/ 4126566 w 5429692"/>
              <a:gd name="connsiteY14" fmla="*/ 2172261 h 2172261"/>
              <a:gd name="connsiteX15" fmla="*/ 3556448 w 5429692"/>
              <a:gd name="connsiteY15" fmla="*/ 2172261 h 2172261"/>
              <a:gd name="connsiteX16" fmla="*/ 2877737 w 5429692"/>
              <a:gd name="connsiteY16" fmla="*/ 2172261 h 2172261"/>
              <a:gd name="connsiteX17" fmla="*/ 2090431 w 5429692"/>
              <a:gd name="connsiteY17" fmla="*/ 2172261 h 2172261"/>
              <a:gd name="connsiteX18" fmla="*/ 1411720 w 5429692"/>
              <a:gd name="connsiteY18" fmla="*/ 2172261 h 2172261"/>
              <a:gd name="connsiteX19" fmla="*/ 895899 w 5429692"/>
              <a:gd name="connsiteY19" fmla="*/ 2172261 h 2172261"/>
              <a:gd name="connsiteX20" fmla="*/ 0 w 5429692"/>
              <a:gd name="connsiteY20" fmla="*/ 2172261 h 2172261"/>
              <a:gd name="connsiteX21" fmla="*/ 0 w 5429692"/>
              <a:gd name="connsiteY21" fmla="*/ 1585751 h 2172261"/>
              <a:gd name="connsiteX22" fmla="*/ 0 w 5429692"/>
              <a:gd name="connsiteY22" fmla="*/ 999240 h 2172261"/>
              <a:gd name="connsiteX23" fmla="*/ 0 w 5429692"/>
              <a:gd name="connsiteY23" fmla="*/ 0 h 217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29692" h="2172261" extrusionOk="0">
                <a:moveTo>
                  <a:pt x="0" y="0"/>
                </a:moveTo>
                <a:cubicBezTo>
                  <a:pt x="285698" y="-26520"/>
                  <a:pt x="353225" y="28263"/>
                  <a:pt x="624415" y="0"/>
                </a:cubicBezTo>
                <a:cubicBezTo>
                  <a:pt x="895605" y="-28263"/>
                  <a:pt x="958920" y="12542"/>
                  <a:pt x="1140235" y="0"/>
                </a:cubicBezTo>
                <a:cubicBezTo>
                  <a:pt x="1321550" y="-12542"/>
                  <a:pt x="1719944" y="-21147"/>
                  <a:pt x="1927541" y="0"/>
                </a:cubicBezTo>
                <a:cubicBezTo>
                  <a:pt x="2135138" y="21147"/>
                  <a:pt x="2262416" y="-18887"/>
                  <a:pt x="2551955" y="0"/>
                </a:cubicBezTo>
                <a:cubicBezTo>
                  <a:pt x="2841494" y="18887"/>
                  <a:pt x="2943057" y="-18812"/>
                  <a:pt x="3176370" y="0"/>
                </a:cubicBezTo>
                <a:cubicBezTo>
                  <a:pt x="3409684" y="18812"/>
                  <a:pt x="3699838" y="914"/>
                  <a:pt x="3963675" y="0"/>
                </a:cubicBezTo>
                <a:cubicBezTo>
                  <a:pt x="4227512" y="-914"/>
                  <a:pt x="4391903" y="126"/>
                  <a:pt x="4533793" y="0"/>
                </a:cubicBezTo>
                <a:cubicBezTo>
                  <a:pt x="4675683" y="-126"/>
                  <a:pt x="5170280" y="-35962"/>
                  <a:pt x="5429692" y="0"/>
                </a:cubicBezTo>
                <a:cubicBezTo>
                  <a:pt x="5424892" y="230743"/>
                  <a:pt x="5417156" y="369926"/>
                  <a:pt x="5429692" y="586510"/>
                </a:cubicBezTo>
                <a:cubicBezTo>
                  <a:pt x="5442229" y="803094"/>
                  <a:pt x="5438583" y="840213"/>
                  <a:pt x="5429692" y="1086131"/>
                </a:cubicBezTo>
                <a:cubicBezTo>
                  <a:pt x="5420801" y="1332049"/>
                  <a:pt x="5437200" y="1513381"/>
                  <a:pt x="5429692" y="1629196"/>
                </a:cubicBezTo>
                <a:cubicBezTo>
                  <a:pt x="5422184" y="1745012"/>
                  <a:pt x="5447926" y="1925639"/>
                  <a:pt x="5429692" y="2172261"/>
                </a:cubicBezTo>
                <a:cubicBezTo>
                  <a:pt x="5209178" y="2178084"/>
                  <a:pt x="5153265" y="2171072"/>
                  <a:pt x="4913871" y="2172261"/>
                </a:cubicBezTo>
                <a:cubicBezTo>
                  <a:pt x="4674477" y="2173450"/>
                  <a:pt x="4393122" y="2198907"/>
                  <a:pt x="4126566" y="2172261"/>
                </a:cubicBezTo>
                <a:cubicBezTo>
                  <a:pt x="3860010" y="2145615"/>
                  <a:pt x="3745106" y="2143938"/>
                  <a:pt x="3556448" y="2172261"/>
                </a:cubicBezTo>
                <a:cubicBezTo>
                  <a:pt x="3367790" y="2200584"/>
                  <a:pt x="3182735" y="2205951"/>
                  <a:pt x="2877737" y="2172261"/>
                </a:cubicBezTo>
                <a:cubicBezTo>
                  <a:pt x="2572739" y="2138571"/>
                  <a:pt x="2374405" y="2173890"/>
                  <a:pt x="2090431" y="2172261"/>
                </a:cubicBezTo>
                <a:cubicBezTo>
                  <a:pt x="1806457" y="2170632"/>
                  <a:pt x="1702128" y="2197270"/>
                  <a:pt x="1411720" y="2172261"/>
                </a:cubicBezTo>
                <a:cubicBezTo>
                  <a:pt x="1121312" y="2147252"/>
                  <a:pt x="1142711" y="2155288"/>
                  <a:pt x="895899" y="2172261"/>
                </a:cubicBezTo>
                <a:cubicBezTo>
                  <a:pt x="649087" y="2189234"/>
                  <a:pt x="402692" y="2199759"/>
                  <a:pt x="0" y="2172261"/>
                </a:cubicBezTo>
                <a:cubicBezTo>
                  <a:pt x="-18850" y="1956889"/>
                  <a:pt x="7131" y="1792835"/>
                  <a:pt x="0" y="1585751"/>
                </a:cubicBezTo>
                <a:cubicBezTo>
                  <a:pt x="-7131" y="1378667"/>
                  <a:pt x="27327" y="1270673"/>
                  <a:pt x="0" y="999240"/>
                </a:cubicBezTo>
                <a:cubicBezTo>
                  <a:pt x="-27327" y="727807"/>
                  <a:pt x="39850" y="20508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/>
              <a:t>二叉树的前序遍历：</a:t>
            </a: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b="1" dirty="0"/>
              <a:t>函数意义：</a:t>
            </a:r>
            <a:r>
              <a:rPr kumimoji="1" lang="zh-CN" altLang="en-US" dirty="0"/>
              <a:t>前序遍历以 </a:t>
            </a:r>
            <a:r>
              <a:rPr kumimoji="1" lang="en-US" altLang="zh-CN" dirty="0"/>
              <a:t>root </a:t>
            </a:r>
            <a:r>
              <a:rPr kumimoji="1" lang="zh-CN" altLang="en-US" dirty="0"/>
              <a:t>为根节点的二叉树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b="1" dirty="0"/>
              <a:t>边界条件：</a:t>
            </a:r>
            <a:r>
              <a:rPr kumimoji="1" lang="en-US" altLang="zh-CN" dirty="0"/>
              <a:t>root </a:t>
            </a:r>
            <a:r>
              <a:rPr kumimoji="1" lang="zh-CN" altLang="en-US" dirty="0"/>
              <a:t>为空时不需要遍历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b="1" dirty="0"/>
              <a:t>递归过程：</a:t>
            </a:r>
            <a:r>
              <a:rPr kumimoji="1" lang="zh-CN" altLang="en-US" dirty="0"/>
              <a:t>前序遍历左子树，前序遍历右子树</a:t>
            </a:r>
          </a:p>
        </p:txBody>
      </p:sp>
    </p:spTree>
    <p:extLst>
      <p:ext uri="{BB962C8B-B14F-4D97-AF65-F5344CB8AC3E}">
        <p14:creationId xmlns:p14="http://schemas.microsoft.com/office/powerpoint/2010/main" val="209312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CF7EB-84C5-1140-9A0D-802A2EDC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500" dirty="0"/>
              <a:t>作用三：左孩子右兄弟表示法节省空间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A726AB-E56A-A847-9D69-BF6D83F74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138"/>
            <a:ext cx="7296006" cy="43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5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AF80278-4FF0-401D-A462-4C2A8D93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二叉树：代码演示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7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E7748-6405-ED45-992F-DE5268A2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623" y="2624371"/>
            <a:ext cx="6626753" cy="804629"/>
          </a:xfrm>
        </p:spPr>
        <p:txBody>
          <a:bodyPr>
            <a:normAutofit fontScale="90000"/>
          </a:bodyPr>
          <a:lstStyle/>
          <a:p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三</a:t>
            </a:r>
            <a:r>
              <a:rPr kumimoji="1" lang="en-US" altLang="zh-CN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 </a:t>
            </a:r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二叉树：遍历与线索化</a:t>
            </a:r>
          </a:p>
        </p:txBody>
      </p:sp>
    </p:spTree>
    <p:extLst>
      <p:ext uri="{BB962C8B-B14F-4D97-AF65-F5344CB8AC3E}">
        <p14:creationId xmlns:p14="http://schemas.microsoft.com/office/powerpoint/2010/main" val="187604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二叉树：遍历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147293"/>
            <a:ext cx="4644822" cy="3602343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634716" y="3392204"/>
          <a:ext cx="4420137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前序遍历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根  左  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中序遍历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左  根  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后序遍历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左  右  根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07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二叉树：遍历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147293"/>
            <a:ext cx="4644822" cy="3602343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634716" y="3392204"/>
          <a:ext cx="4420137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前序遍历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中序遍历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后序遍历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26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二叉树：线索化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D8AF1E8-C85B-B57E-9F65-9A01154F6D86}"/>
              </a:ext>
            </a:extLst>
          </p:cNvPr>
          <p:cNvSpPr/>
          <p:nvPr/>
        </p:nvSpPr>
        <p:spPr>
          <a:xfrm>
            <a:off x="8310830" y="1692865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F97054-449E-D948-3E49-EC52D0216F29}"/>
              </a:ext>
            </a:extLst>
          </p:cNvPr>
          <p:cNvSpPr/>
          <p:nvPr/>
        </p:nvSpPr>
        <p:spPr>
          <a:xfrm>
            <a:off x="7567599" y="2864168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E4C3790-3275-BC34-9913-7DEE6E432A73}"/>
              </a:ext>
            </a:extLst>
          </p:cNvPr>
          <p:cNvSpPr/>
          <p:nvPr/>
        </p:nvSpPr>
        <p:spPr>
          <a:xfrm>
            <a:off x="9054061" y="2864167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539FBBC-0AE4-85E3-84E9-4568A1154091}"/>
              </a:ext>
            </a:extLst>
          </p:cNvPr>
          <p:cNvSpPr/>
          <p:nvPr/>
        </p:nvSpPr>
        <p:spPr>
          <a:xfrm>
            <a:off x="6824368" y="4035470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F5235D9-EDAA-0BAE-6F19-E3E30DC26FB3}"/>
              </a:ext>
            </a:extLst>
          </p:cNvPr>
          <p:cNvSpPr/>
          <p:nvPr/>
        </p:nvSpPr>
        <p:spPr>
          <a:xfrm>
            <a:off x="8310830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AE34402-5A67-7D1D-C2E3-1B2D67536D15}"/>
              </a:ext>
            </a:extLst>
          </p:cNvPr>
          <p:cNvSpPr/>
          <p:nvPr/>
        </p:nvSpPr>
        <p:spPr>
          <a:xfrm>
            <a:off x="9797292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D6A8A85-0DE0-27B0-A891-7AFBA6826036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flipH="1">
            <a:off x="7939215" y="2327252"/>
            <a:ext cx="480459" cy="5369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486A3C0-F56A-7A4A-995F-3738C1E8F9E6}"/>
              </a:ext>
            </a:extLst>
          </p:cNvPr>
          <p:cNvCxnSpPr>
            <a:cxnSpLocks/>
            <a:stCxn id="3" idx="5"/>
            <a:endCxn id="6" idx="0"/>
          </p:cNvCxnSpPr>
          <p:nvPr/>
        </p:nvCxnSpPr>
        <p:spPr>
          <a:xfrm>
            <a:off x="8945217" y="2327252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31EEC53-9DB2-5A76-DD97-9DA74D12E243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7195984" y="3498555"/>
            <a:ext cx="480459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C01798A-C9B6-362A-0750-3F67C88B3070}"/>
              </a:ext>
            </a:extLst>
          </p:cNvPr>
          <p:cNvCxnSpPr>
            <a:cxnSpLocks/>
            <a:stCxn id="5" idx="5"/>
            <a:endCxn id="9" idx="0"/>
          </p:cNvCxnSpPr>
          <p:nvPr/>
        </p:nvCxnSpPr>
        <p:spPr>
          <a:xfrm>
            <a:off x="8201986" y="3498555"/>
            <a:ext cx="480460" cy="536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6DA739E-A108-9526-D606-71BA7D92221B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9688448" y="3498554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63F9022-8888-A414-3C0D-0A723922A7FA}"/>
              </a:ext>
            </a:extLst>
          </p:cNvPr>
          <p:cNvSpPr txBox="1"/>
          <p:nvPr/>
        </p:nvSpPr>
        <p:spPr>
          <a:xfrm>
            <a:off x="838200" y="1863217"/>
            <a:ext cx="2810385" cy="114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左边空指针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zh-CN" altLang="en-US" sz="2400" dirty="0"/>
              <a:t>前驱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右边空指针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后继</a:t>
            </a:r>
            <a:endParaRPr kumimoji="1" lang="zh-CN" altLang="en-US" sz="2400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111ACBD0-BB76-3A6D-1FD8-DF6B4DDF1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77880"/>
              </p:ext>
            </p:extLst>
          </p:nvPr>
        </p:nvGraphicFramePr>
        <p:xfrm>
          <a:off x="838200" y="3429000"/>
          <a:ext cx="4420137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前序遍历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中序遍历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后序遍历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2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二叉树：线索化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D8AF1E8-C85B-B57E-9F65-9A01154F6D86}"/>
              </a:ext>
            </a:extLst>
          </p:cNvPr>
          <p:cNvSpPr/>
          <p:nvPr/>
        </p:nvSpPr>
        <p:spPr>
          <a:xfrm>
            <a:off x="8310830" y="1692865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F97054-449E-D948-3E49-EC52D0216F29}"/>
              </a:ext>
            </a:extLst>
          </p:cNvPr>
          <p:cNvSpPr/>
          <p:nvPr/>
        </p:nvSpPr>
        <p:spPr>
          <a:xfrm>
            <a:off x="7567599" y="2864168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E4C3790-3275-BC34-9913-7DEE6E432A73}"/>
              </a:ext>
            </a:extLst>
          </p:cNvPr>
          <p:cNvSpPr/>
          <p:nvPr/>
        </p:nvSpPr>
        <p:spPr>
          <a:xfrm>
            <a:off x="9054061" y="2864167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539FBBC-0AE4-85E3-84E9-4568A1154091}"/>
              </a:ext>
            </a:extLst>
          </p:cNvPr>
          <p:cNvSpPr/>
          <p:nvPr/>
        </p:nvSpPr>
        <p:spPr>
          <a:xfrm>
            <a:off x="6824368" y="4035470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F5235D9-EDAA-0BAE-6F19-E3E30DC26FB3}"/>
              </a:ext>
            </a:extLst>
          </p:cNvPr>
          <p:cNvSpPr/>
          <p:nvPr/>
        </p:nvSpPr>
        <p:spPr>
          <a:xfrm>
            <a:off x="8310830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AE34402-5A67-7D1D-C2E3-1B2D67536D15}"/>
              </a:ext>
            </a:extLst>
          </p:cNvPr>
          <p:cNvSpPr/>
          <p:nvPr/>
        </p:nvSpPr>
        <p:spPr>
          <a:xfrm>
            <a:off x="9797292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D6A8A85-0DE0-27B0-A891-7AFBA6826036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flipH="1">
            <a:off x="7939215" y="2327252"/>
            <a:ext cx="480459" cy="5369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486A3C0-F56A-7A4A-995F-3738C1E8F9E6}"/>
              </a:ext>
            </a:extLst>
          </p:cNvPr>
          <p:cNvCxnSpPr>
            <a:cxnSpLocks/>
            <a:stCxn id="3" idx="5"/>
            <a:endCxn id="6" idx="0"/>
          </p:cNvCxnSpPr>
          <p:nvPr/>
        </p:nvCxnSpPr>
        <p:spPr>
          <a:xfrm>
            <a:off x="8945217" y="2327252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31EEC53-9DB2-5A76-DD97-9DA74D12E243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7195984" y="3498555"/>
            <a:ext cx="480459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C01798A-C9B6-362A-0750-3F67C88B3070}"/>
              </a:ext>
            </a:extLst>
          </p:cNvPr>
          <p:cNvCxnSpPr>
            <a:cxnSpLocks/>
            <a:stCxn id="5" idx="5"/>
            <a:endCxn id="9" idx="0"/>
          </p:cNvCxnSpPr>
          <p:nvPr/>
        </p:nvCxnSpPr>
        <p:spPr>
          <a:xfrm>
            <a:off x="8201986" y="3498555"/>
            <a:ext cx="480460" cy="536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6DA739E-A108-9526-D606-71BA7D92221B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9688448" y="3498554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63F9022-8888-A414-3C0D-0A723922A7FA}"/>
              </a:ext>
            </a:extLst>
          </p:cNvPr>
          <p:cNvSpPr txBox="1"/>
          <p:nvPr/>
        </p:nvSpPr>
        <p:spPr>
          <a:xfrm>
            <a:off x="838200" y="1863217"/>
            <a:ext cx="2810385" cy="114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左边空指针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zh-CN" altLang="en-US" sz="2400" dirty="0"/>
              <a:t>前驱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右边空指针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后继</a:t>
            </a:r>
            <a:endParaRPr kumimoji="1" lang="zh-CN" altLang="en-US" sz="2400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111ACBD0-BB76-3A6D-1FD8-DF6B4DDF1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502817"/>
              </p:ext>
            </p:extLst>
          </p:nvPr>
        </p:nvGraphicFramePr>
        <p:xfrm>
          <a:off x="838200" y="3429000"/>
          <a:ext cx="4420137" cy="457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中序遍历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55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二叉树：线索化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D8AF1E8-C85B-B57E-9F65-9A01154F6D86}"/>
              </a:ext>
            </a:extLst>
          </p:cNvPr>
          <p:cNvSpPr/>
          <p:nvPr/>
        </p:nvSpPr>
        <p:spPr>
          <a:xfrm>
            <a:off x="8310830" y="1692865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F97054-449E-D948-3E49-EC52D0216F29}"/>
              </a:ext>
            </a:extLst>
          </p:cNvPr>
          <p:cNvSpPr/>
          <p:nvPr/>
        </p:nvSpPr>
        <p:spPr>
          <a:xfrm>
            <a:off x="7567599" y="2864168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E4C3790-3275-BC34-9913-7DEE6E432A73}"/>
              </a:ext>
            </a:extLst>
          </p:cNvPr>
          <p:cNvSpPr/>
          <p:nvPr/>
        </p:nvSpPr>
        <p:spPr>
          <a:xfrm>
            <a:off x="9054061" y="2864167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539FBBC-0AE4-85E3-84E9-4568A1154091}"/>
              </a:ext>
            </a:extLst>
          </p:cNvPr>
          <p:cNvSpPr/>
          <p:nvPr/>
        </p:nvSpPr>
        <p:spPr>
          <a:xfrm>
            <a:off x="6824368" y="4035470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F5235D9-EDAA-0BAE-6F19-E3E30DC26FB3}"/>
              </a:ext>
            </a:extLst>
          </p:cNvPr>
          <p:cNvSpPr/>
          <p:nvPr/>
        </p:nvSpPr>
        <p:spPr>
          <a:xfrm>
            <a:off x="8310830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AE34402-5A67-7D1D-C2E3-1B2D67536D15}"/>
              </a:ext>
            </a:extLst>
          </p:cNvPr>
          <p:cNvSpPr/>
          <p:nvPr/>
        </p:nvSpPr>
        <p:spPr>
          <a:xfrm>
            <a:off x="9797292" y="4035469"/>
            <a:ext cx="743231" cy="7432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D6A8A85-0DE0-27B0-A891-7AFBA6826036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flipH="1">
            <a:off x="7939215" y="2327252"/>
            <a:ext cx="480459" cy="5369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486A3C0-F56A-7A4A-995F-3738C1E8F9E6}"/>
              </a:ext>
            </a:extLst>
          </p:cNvPr>
          <p:cNvCxnSpPr>
            <a:cxnSpLocks/>
            <a:stCxn id="3" idx="5"/>
            <a:endCxn id="6" idx="0"/>
          </p:cNvCxnSpPr>
          <p:nvPr/>
        </p:nvCxnSpPr>
        <p:spPr>
          <a:xfrm>
            <a:off x="8945217" y="2327252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31EEC53-9DB2-5A76-DD97-9DA74D12E243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7195984" y="3498555"/>
            <a:ext cx="480459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C01798A-C9B6-362A-0750-3F67C88B3070}"/>
              </a:ext>
            </a:extLst>
          </p:cNvPr>
          <p:cNvCxnSpPr>
            <a:cxnSpLocks/>
            <a:stCxn id="5" idx="5"/>
            <a:endCxn id="9" idx="0"/>
          </p:cNvCxnSpPr>
          <p:nvPr/>
        </p:nvCxnSpPr>
        <p:spPr>
          <a:xfrm>
            <a:off x="8201986" y="3498555"/>
            <a:ext cx="480460" cy="536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6DA739E-A108-9526-D606-71BA7D92221B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9688448" y="3498554"/>
            <a:ext cx="480460" cy="536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63F9022-8888-A414-3C0D-0A723922A7FA}"/>
              </a:ext>
            </a:extLst>
          </p:cNvPr>
          <p:cNvSpPr txBox="1"/>
          <p:nvPr/>
        </p:nvSpPr>
        <p:spPr>
          <a:xfrm>
            <a:off x="838200" y="1863217"/>
            <a:ext cx="2810385" cy="114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左边空指针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</a:t>
            </a:r>
            <a:r>
              <a:rPr kumimoji="1" lang="zh-CN" altLang="en-US" sz="2400" dirty="0"/>
              <a:t>前驱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右边空指针 </a:t>
            </a:r>
            <a:r>
              <a:rPr kumimoji="1" lang="en-US" altLang="zh-CN" sz="2400" dirty="0">
                <a:sym typeface="Wingdings" pitchFamily="2" charset="2"/>
              </a:rPr>
              <a:t></a:t>
            </a:r>
            <a:r>
              <a:rPr kumimoji="1" lang="zh-CN" altLang="en-US" sz="2400" dirty="0">
                <a:sym typeface="Wingdings" pitchFamily="2" charset="2"/>
              </a:rPr>
              <a:t> 后继</a:t>
            </a:r>
            <a:endParaRPr kumimoji="1" lang="zh-CN" altLang="en-US" sz="2400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111ACBD0-BB76-3A6D-1FD8-DF6B4DDF150A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429000"/>
          <a:ext cx="4420137" cy="457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Kaiti SC" charset="-122"/>
                          <a:ea typeface="Kaiti SC" charset="-122"/>
                          <a:cs typeface="Kaiti SC" charset="-122"/>
                        </a:rPr>
                        <a:t>中序遍历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  <a:r>
                        <a:rPr lang="zh-CN" altLang="en-US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dirty="0"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  <a:r>
                        <a:rPr lang="zh-CN" altLang="en-US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Courier" charset="0"/>
                          <a:ea typeface="Courier" charset="0"/>
                          <a:cs typeface="Courier" charset="0"/>
                        </a:rPr>
                        <a:t>6</a:t>
                      </a:r>
                      <a:endParaRPr lang="zh-CN" altLang="en-US" sz="24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76B8D199-BF6B-7621-F57A-0540D6673D84}"/>
              </a:ext>
            </a:extLst>
          </p:cNvPr>
          <p:cNvCxnSpPr>
            <a:cxnSpLocks/>
            <a:stCxn id="8" idx="3"/>
          </p:cNvCxnSpPr>
          <p:nvPr/>
        </p:nvCxnSpPr>
        <p:spPr>
          <a:xfrm rot="5400000" flipH="1">
            <a:off x="6217483" y="3954128"/>
            <a:ext cx="167526" cy="1263932"/>
          </a:xfrm>
          <a:prstGeom prst="curvedConnector4">
            <a:avLst>
              <a:gd name="adj1" fmla="val -136456"/>
              <a:gd name="adj2" fmla="val 54306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05F3698B-FEB2-2596-8CE4-9A215B8A3628}"/>
              </a:ext>
            </a:extLst>
          </p:cNvPr>
          <p:cNvCxnSpPr>
            <a:cxnSpLocks/>
            <a:stCxn id="8" idx="5"/>
          </p:cNvCxnSpPr>
          <p:nvPr/>
        </p:nvCxnSpPr>
        <p:spPr>
          <a:xfrm rot="5400000" flipH="1" flipV="1">
            <a:off x="7090879" y="3975274"/>
            <a:ext cx="1062459" cy="326708"/>
          </a:xfrm>
          <a:prstGeom prst="curvedConnector3">
            <a:avLst>
              <a:gd name="adj1" fmla="val -31761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53B6E975-C567-A608-86B9-2085C41735FD}"/>
              </a:ext>
            </a:extLst>
          </p:cNvPr>
          <p:cNvCxnSpPr>
            <a:cxnSpLocks/>
            <a:stCxn id="9" idx="3"/>
          </p:cNvCxnSpPr>
          <p:nvPr/>
        </p:nvCxnSpPr>
        <p:spPr>
          <a:xfrm rot="5400000" flipH="1">
            <a:off x="7710677" y="3960859"/>
            <a:ext cx="1062458" cy="355537"/>
          </a:xfrm>
          <a:prstGeom prst="curvedConnector3">
            <a:avLst>
              <a:gd name="adj1" fmla="val -31761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F4CC5D30-241F-0825-7025-355C87808B1F}"/>
              </a:ext>
            </a:extLst>
          </p:cNvPr>
          <p:cNvCxnSpPr>
            <a:cxnSpLocks/>
            <a:stCxn id="9" idx="5"/>
          </p:cNvCxnSpPr>
          <p:nvPr/>
        </p:nvCxnSpPr>
        <p:spPr>
          <a:xfrm rot="5400000" flipH="1">
            <a:off x="7631637" y="3356276"/>
            <a:ext cx="2233760" cy="393400"/>
          </a:xfrm>
          <a:prstGeom prst="curvedConnector5">
            <a:avLst>
              <a:gd name="adj1" fmla="val -10234"/>
              <a:gd name="adj2" fmla="val -92761"/>
              <a:gd name="adj3" fmla="val 41783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>
            <a:extLst>
              <a:ext uri="{FF2B5EF4-FFF2-40B4-BE49-F238E27FC236}">
                <a16:creationId xmlns:a16="http://schemas.microsoft.com/office/drawing/2014/main" id="{0B9FBC50-DC2F-3429-C7FC-A846C31C6014}"/>
              </a:ext>
            </a:extLst>
          </p:cNvPr>
          <p:cNvCxnSpPr>
            <a:cxnSpLocks/>
            <a:stCxn id="6" idx="3"/>
          </p:cNvCxnSpPr>
          <p:nvPr/>
        </p:nvCxnSpPr>
        <p:spPr>
          <a:xfrm rot="5400000" flipH="1">
            <a:off x="8465469" y="2801118"/>
            <a:ext cx="1062458" cy="332414"/>
          </a:xfrm>
          <a:prstGeom prst="curvedConnector3">
            <a:avLst>
              <a:gd name="adj1" fmla="val 206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>
            <a:extLst>
              <a:ext uri="{FF2B5EF4-FFF2-40B4-BE49-F238E27FC236}">
                <a16:creationId xmlns:a16="http://schemas.microsoft.com/office/drawing/2014/main" id="{FA15C67E-4C06-78ED-FB2A-EABBB01FDFE4}"/>
              </a:ext>
            </a:extLst>
          </p:cNvPr>
          <p:cNvCxnSpPr>
            <a:cxnSpLocks/>
            <a:stCxn id="10" idx="3"/>
            <a:endCxn id="6" idx="4"/>
          </p:cNvCxnSpPr>
          <p:nvPr/>
        </p:nvCxnSpPr>
        <p:spPr>
          <a:xfrm rot="5400000" flipH="1">
            <a:off x="9134678" y="3898398"/>
            <a:ext cx="1062458" cy="480459"/>
          </a:xfrm>
          <a:prstGeom prst="curvedConnector3">
            <a:avLst>
              <a:gd name="adj1" fmla="val -31761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id="{6835BFAE-71CD-BBA8-B363-D1823B8C7327}"/>
              </a:ext>
            </a:extLst>
          </p:cNvPr>
          <p:cNvCxnSpPr>
            <a:cxnSpLocks/>
            <a:stCxn id="10" idx="5"/>
          </p:cNvCxnSpPr>
          <p:nvPr/>
        </p:nvCxnSpPr>
        <p:spPr>
          <a:xfrm rot="5400000" flipH="1" flipV="1">
            <a:off x="10862316" y="4071693"/>
            <a:ext cx="167525" cy="1028801"/>
          </a:xfrm>
          <a:prstGeom prst="curvedConnector4">
            <a:avLst>
              <a:gd name="adj1" fmla="val -136457"/>
              <a:gd name="adj2" fmla="val 55290"/>
            </a:avLst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46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计算机中的树形结构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56068"/>
            <a:ext cx="4316420" cy="29068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38433" y="1956068"/>
            <a:ext cx="4316420" cy="29068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80980" y="512148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计算机中的树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48013" y="51214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现实中的树</a:t>
            </a:r>
          </a:p>
        </p:txBody>
      </p:sp>
    </p:spTree>
    <p:extLst>
      <p:ext uri="{BB962C8B-B14F-4D97-AF65-F5344CB8AC3E}">
        <p14:creationId xmlns:p14="http://schemas.microsoft.com/office/powerpoint/2010/main" val="307233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AF80278-4FF0-401D-A462-4C2A8D93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线索化：代码演示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45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E7748-6405-ED45-992F-DE5268A2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623" y="2619291"/>
            <a:ext cx="6626753" cy="804629"/>
          </a:xfrm>
        </p:spPr>
        <p:txBody>
          <a:bodyPr>
            <a:normAutofit fontScale="90000"/>
          </a:bodyPr>
          <a:lstStyle/>
          <a:p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四</a:t>
            </a:r>
            <a:r>
              <a:rPr kumimoji="1" lang="en-US" altLang="zh-CN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 </a:t>
            </a:r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二叉树的广义表表示法</a:t>
            </a:r>
          </a:p>
        </p:txBody>
      </p:sp>
    </p:spTree>
    <p:extLst>
      <p:ext uri="{BB962C8B-B14F-4D97-AF65-F5344CB8AC3E}">
        <p14:creationId xmlns:p14="http://schemas.microsoft.com/office/powerpoint/2010/main" val="335560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二叉树：广义表表示法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68576" y="2313709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()</a:t>
            </a:r>
            <a:endParaRPr kumimoji="1" lang="zh-CN" alt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55224" y="2313709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A()</a:t>
            </a:r>
            <a:endParaRPr kumimoji="1" lang="zh-CN" alt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15884" y="2313709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A(B,)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A(B)</a:t>
            </a:r>
            <a:endParaRPr kumimoji="1" lang="zh-CN" alt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50556" y="2313709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>
                <a:latin typeface="Courier" charset="0"/>
                <a:ea typeface="Courier" charset="0"/>
                <a:cs typeface="Courier" charset="0"/>
              </a:rPr>
              <a:t>A(B,C)</a:t>
            </a:r>
            <a:endParaRPr kumimoji="1" lang="zh-CN" alt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83" y="3662324"/>
            <a:ext cx="770082" cy="7700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24305" y="390918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空树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84" y="3455313"/>
            <a:ext cx="1700133" cy="21225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483" y="3453109"/>
            <a:ext cx="2547562" cy="212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3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二叉树：广义表表示法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42363" y="2943173"/>
            <a:ext cx="405110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A(B(,D),C(E))</a:t>
            </a: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A(B(,D),C(E,))</a:t>
            </a: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A(B(,D),C(E,()))</a:t>
            </a:r>
            <a:endParaRPr kumimoji="1" lang="zh-CN" alt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A(B(,D(())),C(E,))</a:t>
            </a:r>
          </a:p>
          <a:p>
            <a:pPr algn="ctr"/>
            <a:r>
              <a:rPr kumimoji="1" lang="mr-IN" altLang="zh-CN" sz="4000" dirty="0">
                <a:latin typeface="Courier" charset="0"/>
                <a:ea typeface="Courier" charset="0"/>
                <a:cs typeface="Courier" charset="0"/>
              </a:rPr>
              <a:t>……</a:t>
            </a:r>
            <a:endParaRPr kumimoji="1" lang="zh-CN" altLang="en-US" sz="4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5" y="2160031"/>
            <a:ext cx="3882422" cy="33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AF80278-4FF0-401D-A462-4C2A8D93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广义表：代码演示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4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E7748-6405-ED45-992F-DE5268A2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911" y="2624371"/>
            <a:ext cx="7682177" cy="804629"/>
          </a:xfrm>
        </p:spPr>
        <p:txBody>
          <a:bodyPr>
            <a:normAutofit fontScale="90000"/>
          </a:bodyPr>
          <a:lstStyle/>
          <a:p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五</a:t>
            </a:r>
            <a:r>
              <a:rPr kumimoji="1" lang="en-US" altLang="zh-CN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. </a:t>
            </a:r>
            <a:r>
              <a:rPr kumimoji="1" lang="zh-CN" altLang="en-US" sz="4800" dirty="0">
                <a:latin typeface="Source Han Sans CN Normal" panose="020B0500000000000000" pitchFamily="34" charset="-128"/>
                <a:ea typeface="Source Han Sans CN Normal" panose="020B0500000000000000" pitchFamily="34" charset="-128"/>
              </a:rPr>
              <a:t>最优变长编码：哈夫曼编码</a:t>
            </a:r>
          </a:p>
        </p:txBody>
      </p:sp>
    </p:spTree>
    <p:extLst>
      <p:ext uri="{BB962C8B-B14F-4D97-AF65-F5344CB8AC3E}">
        <p14:creationId xmlns:p14="http://schemas.microsoft.com/office/powerpoint/2010/main" val="2167789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前置知识：什么影响了网速的体感？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7D771A-5FAC-2A75-03BF-C1901255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07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62C5DE4-D967-8233-48D7-9141B058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58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2957541-1A04-0B74-2A57-C7FDDBE12A37}"/>
              </a:ext>
            </a:extLst>
          </p:cNvPr>
          <p:cNvCxnSpPr>
            <a:cxnSpLocks/>
          </p:cNvCxnSpPr>
          <p:nvPr/>
        </p:nvCxnSpPr>
        <p:spPr>
          <a:xfrm>
            <a:off x="4588933" y="3005667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9F13C95-726E-4A4B-53FC-E43A37A01818}"/>
              </a:ext>
            </a:extLst>
          </p:cNvPr>
          <p:cNvCxnSpPr>
            <a:cxnSpLocks/>
          </p:cNvCxnSpPr>
          <p:nvPr/>
        </p:nvCxnSpPr>
        <p:spPr>
          <a:xfrm>
            <a:off x="4588933" y="3536440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087F8A7-3F64-CF5C-1423-44CDB2A9D6FA}"/>
              </a:ext>
            </a:extLst>
          </p:cNvPr>
          <p:cNvSpPr txBox="1"/>
          <p:nvPr/>
        </p:nvSpPr>
        <p:spPr>
          <a:xfrm>
            <a:off x="4779399" y="2382731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bits/s</a:t>
            </a:r>
            <a:endParaRPr kumimoji="1"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94F73D-903E-E5C3-7C79-942165622CEB}"/>
              </a:ext>
            </a:extLst>
          </p:cNvPr>
          <p:cNvSpPr txBox="1"/>
          <p:nvPr/>
        </p:nvSpPr>
        <p:spPr>
          <a:xfrm>
            <a:off x="3391999" y="4334671"/>
            <a:ext cx="4802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传输：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a-z</a:t>
            </a:r>
            <a:r>
              <a:rPr kumimoji="1" lang="zh-CN" altLang="en-US" sz="2800" dirty="0"/>
              <a:t> 范围的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800" dirty="0"/>
              <a:t>个字符</a:t>
            </a:r>
          </a:p>
        </p:txBody>
      </p:sp>
    </p:spTree>
    <p:extLst>
      <p:ext uri="{BB962C8B-B14F-4D97-AF65-F5344CB8AC3E}">
        <p14:creationId xmlns:p14="http://schemas.microsoft.com/office/powerpoint/2010/main" val="33616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前置知识：什么影响了网速的体感？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7D771A-5FAC-2A75-03BF-C1901255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07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62C5DE4-D967-8233-48D7-9141B058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58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2957541-1A04-0B74-2A57-C7FDDBE12A37}"/>
              </a:ext>
            </a:extLst>
          </p:cNvPr>
          <p:cNvCxnSpPr>
            <a:cxnSpLocks/>
          </p:cNvCxnSpPr>
          <p:nvPr/>
        </p:nvCxnSpPr>
        <p:spPr>
          <a:xfrm>
            <a:off x="4588933" y="3005667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9F13C95-726E-4A4B-53FC-E43A37A01818}"/>
              </a:ext>
            </a:extLst>
          </p:cNvPr>
          <p:cNvCxnSpPr>
            <a:cxnSpLocks/>
          </p:cNvCxnSpPr>
          <p:nvPr/>
        </p:nvCxnSpPr>
        <p:spPr>
          <a:xfrm>
            <a:off x="4588933" y="3536440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087F8A7-3F64-CF5C-1423-44CDB2A9D6FA}"/>
              </a:ext>
            </a:extLst>
          </p:cNvPr>
          <p:cNvSpPr txBox="1"/>
          <p:nvPr/>
        </p:nvSpPr>
        <p:spPr>
          <a:xfrm>
            <a:off x="4779399" y="2382731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bits/s</a:t>
            </a:r>
            <a:endParaRPr kumimoji="1"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94F73D-903E-E5C3-7C79-942165622CEB}"/>
              </a:ext>
            </a:extLst>
          </p:cNvPr>
          <p:cNvSpPr txBox="1"/>
          <p:nvPr/>
        </p:nvSpPr>
        <p:spPr>
          <a:xfrm>
            <a:off x="3391999" y="4334671"/>
            <a:ext cx="4802918" cy="212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传输：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a-z</a:t>
            </a:r>
            <a:r>
              <a:rPr kumimoji="1" lang="zh-CN" altLang="en-US" sz="2800" dirty="0"/>
              <a:t> 范围的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800" dirty="0"/>
              <a:t>个字符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编码方式：</a:t>
            </a:r>
            <a:r>
              <a:rPr kumimoji="1" lang="en-US" altLang="zh-CN" sz="2400" dirty="0">
                <a:solidFill>
                  <a:srgbClr val="0070C0"/>
                </a:solidFill>
              </a:rPr>
              <a:t>ASCII </a:t>
            </a:r>
            <a:r>
              <a:rPr kumimoji="1" lang="zh-CN" altLang="en-US" sz="2400" dirty="0">
                <a:solidFill>
                  <a:srgbClr val="0070C0"/>
                </a:solidFill>
              </a:rPr>
              <a:t>编码</a:t>
            </a:r>
            <a:endParaRPr kumimoji="1" lang="en-US" altLang="zh-CN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数据传输量：</a:t>
            </a:r>
            <a:r>
              <a:rPr kumimoji="1" lang="en-US" altLang="zh-CN" sz="2400" dirty="0">
                <a:solidFill>
                  <a:srgbClr val="0070C0"/>
                </a:solidFill>
              </a:rPr>
              <a:t>800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bits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传输时间：</a:t>
            </a:r>
            <a:r>
              <a:rPr kumimoji="1" lang="en-US" altLang="zh-CN" sz="2400" dirty="0">
                <a:solidFill>
                  <a:srgbClr val="0070C0"/>
                </a:solidFill>
              </a:rPr>
              <a:t>8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s</a:t>
            </a:r>
            <a:endParaRPr kumimoji="1"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1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前置知识：什么影响了网速的体感？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7D771A-5FAC-2A75-03BF-C1901255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07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62C5DE4-D967-8233-48D7-9141B058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58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2957541-1A04-0B74-2A57-C7FDDBE12A37}"/>
              </a:ext>
            </a:extLst>
          </p:cNvPr>
          <p:cNvCxnSpPr>
            <a:cxnSpLocks/>
          </p:cNvCxnSpPr>
          <p:nvPr/>
        </p:nvCxnSpPr>
        <p:spPr>
          <a:xfrm>
            <a:off x="4588933" y="3005667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9F13C95-726E-4A4B-53FC-E43A37A01818}"/>
              </a:ext>
            </a:extLst>
          </p:cNvPr>
          <p:cNvCxnSpPr>
            <a:cxnSpLocks/>
          </p:cNvCxnSpPr>
          <p:nvPr/>
        </p:nvCxnSpPr>
        <p:spPr>
          <a:xfrm>
            <a:off x="4588933" y="3536440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087F8A7-3F64-CF5C-1423-44CDB2A9D6FA}"/>
              </a:ext>
            </a:extLst>
          </p:cNvPr>
          <p:cNvSpPr txBox="1"/>
          <p:nvPr/>
        </p:nvSpPr>
        <p:spPr>
          <a:xfrm>
            <a:off x="4779399" y="2382731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bits/s</a:t>
            </a:r>
            <a:endParaRPr kumimoji="1"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94F73D-903E-E5C3-7C79-942165622CEB}"/>
              </a:ext>
            </a:extLst>
          </p:cNvPr>
          <p:cNvSpPr txBox="1"/>
          <p:nvPr/>
        </p:nvSpPr>
        <p:spPr>
          <a:xfrm>
            <a:off x="3391999" y="4334671"/>
            <a:ext cx="4802918" cy="212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传输：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a-z</a:t>
            </a:r>
            <a:r>
              <a:rPr kumimoji="1" lang="zh-CN" altLang="en-US" sz="2800" dirty="0"/>
              <a:t> 范围的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800" dirty="0"/>
              <a:t>个字符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编码方式：自定义</a:t>
            </a:r>
            <a:endParaRPr kumimoji="1" lang="en-US" altLang="zh-CN" sz="24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数据传输量：</a:t>
            </a:r>
            <a:r>
              <a:rPr kumimoji="1" lang="en-US" altLang="zh-CN" sz="2400" dirty="0">
                <a:solidFill>
                  <a:srgbClr val="0070C0"/>
                </a:solidFill>
              </a:rPr>
              <a:t>500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bits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70C0"/>
                </a:solidFill>
              </a:rPr>
              <a:t>传输时间：</a:t>
            </a:r>
            <a:r>
              <a:rPr kumimoji="1" lang="en-US" altLang="zh-CN" sz="2400" dirty="0">
                <a:solidFill>
                  <a:srgbClr val="0070C0"/>
                </a:solidFill>
              </a:rPr>
              <a:t>5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s</a:t>
            </a:r>
            <a:endParaRPr kumimoji="1"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前置知识：什么影响了网速的体感？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7D771A-5FAC-2A75-03BF-C1901255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07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62C5DE4-D967-8233-48D7-9141B058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58" y="2531937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2957541-1A04-0B74-2A57-C7FDDBE12A37}"/>
              </a:ext>
            </a:extLst>
          </p:cNvPr>
          <p:cNvCxnSpPr>
            <a:cxnSpLocks/>
          </p:cNvCxnSpPr>
          <p:nvPr/>
        </p:nvCxnSpPr>
        <p:spPr>
          <a:xfrm>
            <a:off x="4588933" y="3005667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9F13C95-726E-4A4B-53FC-E43A37A01818}"/>
              </a:ext>
            </a:extLst>
          </p:cNvPr>
          <p:cNvCxnSpPr>
            <a:cxnSpLocks/>
          </p:cNvCxnSpPr>
          <p:nvPr/>
        </p:nvCxnSpPr>
        <p:spPr>
          <a:xfrm>
            <a:off x="4588933" y="3536440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087F8A7-3F64-CF5C-1423-44CDB2A9D6FA}"/>
              </a:ext>
            </a:extLst>
          </p:cNvPr>
          <p:cNvSpPr txBox="1"/>
          <p:nvPr/>
        </p:nvSpPr>
        <p:spPr>
          <a:xfrm>
            <a:off x="4779399" y="2382731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bits/s</a:t>
            </a:r>
            <a:endParaRPr kumimoji="1"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94F73D-903E-E5C3-7C79-942165622CEB}"/>
              </a:ext>
            </a:extLst>
          </p:cNvPr>
          <p:cNvSpPr txBox="1"/>
          <p:nvPr/>
        </p:nvSpPr>
        <p:spPr>
          <a:xfrm>
            <a:off x="3391999" y="4334671"/>
            <a:ext cx="4802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传输：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a-z</a:t>
            </a:r>
            <a:r>
              <a:rPr kumimoji="1" lang="zh-CN" altLang="en-US" sz="2800" dirty="0"/>
              <a:t> 范围的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800" dirty="0"/>
              <a:t>个字符</a:t>
            </a:r>
            <a:endParaRPr kumimoji="1"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792798-9B45-D0E1-02DE-8D6E549F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890" y="4960118"/>
            <a:ext cx="2363972" cy="1186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3BF28B-54E9-3958-1D11-EEE4E4445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188" y="4963131"/>
            <a:ext cx="2331253" cy="1186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3BFF876D-AD84-A410-8AD4-C4240364358A}"/>
              </a:ext>
            </a:extLst>
          </p:cNvPr>
          <p:cNvSpPr/>
          <p:nvPr/>
        </p:nvSpPr>
        <p:spPr>
          <a:xfrm>
            <a:off x="5535813" y="5283427"/>
            <a:ext cx="827540" cy="40990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65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计算机中的树形结构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956068"/>
            <a:ext cx="4316420" cy="29068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73161" y="512148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计算机中的树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48013" y="51214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Kaiti SC" charset="-122"/>
                <a:ea typeface="Kaiti SC" charset="-122"/>
                <a:cs typeface="Kaiti SC" charset="-122"/>
              </a:rPr>
              <a:t>现实中的树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776" y="1956068"/>
            <a:ext cx="3631332" cy="29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前置知识：为什么会有变长编码？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BF59BE-2B4E-BF47-E903-05BD5606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13" y="1839894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9245D2B-786B-090D-F4AF-3434CBAE8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964" y="1839894"/>
            <a:ext cx="2881367" cy="17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51B75AD-093C-FCC8-5448-A0409AA7A8DA}"/>
              </a:ext>
            </a:extLst>
          </p:cNvPr>
          <p:cNvCxnSpPr>
            <a:cxnSpLocks/>
          </p:cNvCxnSpPr>
          <p:nvPr/>
        </p:nvCxnSpPr>
        <p:spPr>
          <a:xfrm>
            <a:off x="4799139" y="2313624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5CF68C9-8FFD-CD9D-491B-00F6746388E1}"/>
              </a:ext>
            </a:extLst>
          </p:cNvPr>
          <p:cNvCxnSpPr>
            <a:cxnSpLocks/>
          </p:cNvCxnSpPr>
          <p:nvPr/>
        </p:nvCxnSpPr>
        <p:spPr>
          <a:xfrm>
            <a:off x="4799139" y="2844397"/>
            <a:ext cx="2413000" cy="0"/>
          </a:xfrm>
          <a:prstGeom prst="straightConnector1">
            <a:avLst/>
          </a:prstGeom>
          <a:ln w="635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EFB2272-F237-447F-6184-9FA45BE78F74}"/>
              </a:ext>
            </a:extLst>
          </p:cNvPr>
          <p:cNvSpPr txBox="1"/>
          <p:nvPr/>
        </p:nvSpPr>
        <p:spPr>
          <a:xfrm>
            <a:off x="4989605" y="1690688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bits/s</a:t>
            </a:r>
            <a:endParaRPr kumimoji="1"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BE222B-4474-0C93-551E-69DFA2CCF553}"/>
              </a:ext>
            </a:extLst>
          </p:cNvPr>
          <p:cNvSpPr txBox="1"/>
          <p:nvPr/>
        </p:nvSpPr>
        <p:spPr>
          <a:xfrm>
            <a:off x="3004096" y="3795291"/>
            <a:ext cx="7659469" cy="1107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传输：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a-d</a:t>
            </a:r>
            <a:r>
              <a:rPr kumimoji="1" lang="zh-CN" altLang="en-US" sz="2800" dirty="0"/>
              <a:t> </a:t>
            </a:r>
            <a:r>
              <a:rPr kumimoji="1" lang="zh-CN" altLang="en-US" sz="2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范围的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1" lang="zh-CN" altLang="en-US" sz="2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个字符</a:t>
            </a:r>
            <a:endParaRPr kumimoji="1" lang="en-US" altLang="zh-CN" sz="2800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其中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(a,0.5),(b,0.2),(c,0.1),(d,0.2)</a:t>
            </a:r>
            <a:endParaRPr kumimoji="1"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68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前置知识：如何衡量两套编码的优劣？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6FFC87-BEB5-8C4D-AF99-18663AC3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8137"/>
            <a:ext cx="5348848" cy="32417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C5FA9C-1290-2551-DE20-FAE93C9758BA}"/>
              </a:ext>
            </a:extLst>
          </p:cNvPr>
          <p:cNvSpPr txBox="1"/>
          <p:nvPr/>
        </p:nvSpPr>
        <p:spPr>
          <a:xfrm>
            <a:off x="6823842" y="1690688"/>
            <a:ext cx="3392213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(a,0.5),(b,0.2)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(c,0.1),(d,0.2)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7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515" y="1760583"/>
            <a:ext cx="64924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 SC" charset="-122"/>
                <a:ea typeface="Kaiti SC" charset="-122"/>
              </a:rPr>
              <a:t>哈夫曼编码生成过程 </a:t>
            </a:r>
            <a:r>
              <a:rPr kumimoji="1" lang="en-US" altLang="zh-CN" sz="2400" dirty="0">
                <a:latin typeface="Kaiti SC" charset="-122"/>
                <a:ea typeface="Kaiti SC" charset="-122"/>
              </a:rPr>
              <a:t>: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 </a:t>
            </a:r>
            <a:endParaRPr kumimoji="1" lang="en-US" altLang="zh-CN" sz="2400" dirty="0">
              <a:latin typeface="Kaiti SC" charset="-122"/>
              <a:ea typeface="Kaiti SC" charset="-122"/>
            </a:endParaRPr>
          </a:p>
          <a:p>
            <a:endParaRPr kumimoji="1" lang="en-US" altLang="zh-CN" sz="2400" dirty="0">
              <a:latin typeface="Kaiti SC" charset="-122"/>
              <a:ea typeface="Kaiti SC" charset="-122"/>
            </a:endParaRP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1.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首先，统计得到每一种字符的概率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2.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每次将最低频率的两个节点合并成一棵子树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3.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经过了 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n-1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 轮合并，就得到了一棵哈夫曼树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4.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按照左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0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，右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1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的形式，将编码读取出来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735529-AEEE-D835-29E6-34E31B96E3EE}"/>
              </a:ext>
            </a:extLst>
          </p:cNvPr>
          <p:cNvSpPr txBox="1"/>
          <p:nvPr/>
        </p:nvSpPr>
        <p:spPr>
          <a:xfrm>
            <a:off x="8064063" y="1690688"/>
            <a:ext cx="3392213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(a,0.5),(b,0.2)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(c,0.1),(d,0.2)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9314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4515" y="1760583"/>
            <a:ext cx="64924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 SC" charset="-122"/>
                <a:ea typeface="Kaiti SC" charset="-122"/>
              </a:rPr>
              <a:t>哈夫曼编码生成过程 </a:t>
            </a:r>
            <a:r>
              <a:rPr kumimoji="1" lang="en-US" altLang="zh-CN" sz="2400" dirty="0">
                <a:latin typeface="Kaiti SC" charset="-122"/>
                <a:ea typeface="Kaiti SC" charset="-122"/>
              </a:rPr>
              <a:t>: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 </a:t>
            </a:r>
            <a:endParaRPr kumimoji="1" lang="en-US" altLang="zh-CN" sz="2400" dirty="0">
              <a:latin typeface="Kaiti SC" charset="-122"/>
              <a:ea typeface="Kaiti SC" charset="-122"/>
            </a:endParaRPr>
          </a:p>
          <a:p>
            <a:endParaRPr kumimoji="1" lang="en-US" altLang="zh-CN" sz="2400" dirty="0">
              <a:latin typeface="Kaiti SC" charset="-122"/>
              <a:ea typeface="Kaiti SC" charset="-122"/>
            </a:endParaRP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1.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首先，统计得到每一种字符的概率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2.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每次将最低频率的两个节点合并成一棵子树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3.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经过了 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n-1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 轮合并，就得到了一棵哈夫曼树</a:t>
            </a:r>
          </a:p>
          <a:p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4.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按照左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0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，右</a:t>
            </a:r>
            <a:r>
              <a:rPr kumimoji="1" lang="en-US" altLang="zh-CN" sz="2400" dirty="0">
                <a:latin typeface="Courier New" panose="02070309020205020404" pitchFamily="49" charset="0"/>
                <a:ea typeface="Kaiti SC" charset="-122"/>
                <a:cs typeface="Courier New" panose="02070309020205020404" pitchFamily="49" charset="0"/>
              </a:rPr>
              <a:t>1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的形式，将编码读取出来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9EBC08-DB63-5048-A5F2-EDDE7BB7A36E}"/>
              </a:ext>
            </a:extLst>
          </p:cNvPr>
          <p:cNvSpPr/>
          <p:nvPr/>
        </p:nvSpPr>
        <p:spPr>
          <a:xfrm>
            <a:off x="1184515" y="5212695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sz="2400" dirty="0">
                <a:latin typeface="Kaiti SC" charset="-122"/>
                <a:ea typeface="Kaiti SC" charset="-122"/>
              </a:rPr>
              <a:t>结论：哈弗曼编码，是最优的变长编码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3BB4AF-EEBE-B88E-0A07-0F7FE908162B}"/>
              </a:ext>
            </a:extLst>
          </p:cNvPr>
          <p:cNvSpPr txBox="1"/>
          <p:nvPr/>
        </p:nvSpPr>
        <p:spPr>
          <a:xfrm>
            <a:off x="8064063" y="1690688"/>
            <a:ext cx="3392213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(a,0.5),(b,0.2)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(c,0.1),(d,0.2)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92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34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 SC" charset="-122"/>
                <a:ea typeface="Kaiti SC" charset="-122"/>
              </a:rPr>
              <a:t>证明 </a:t>
            </a:r>
            <a:r>
              <a:rPr kumimoji="1" lang="en-US" altLang="zh-CN" sz="2400" dirty="0">
                <a:latin typeface="Kaiti SC" charset="-122"/>
                <a:ea typeface="Kaiti SC" charset="-122"/>
              </a:rPr>
              <a:t>:</a:t>
            </a:r>
            <a:r>
              <a:rPr kumimoji="1" lang="zh-CN" altLang="en-US" sz="2400" dirty="0">
                <a:latin typeface="Kaiti SC" charset="-122"/>
                <a:ea typeface="Kaiti SC" charset="-122"/>
              </a:rPr>
              <a:t> 平均编码长度最优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729874-1517-3C40-ADA4-2F848002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" y="4705648"/>
            <a:ext cx="11267440" cy="1318893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63C3271-DAD1-AD78-FB6A-36AF88D63349}"/>
              </a:ext>
            </a:extLst>
          </p:cNvPr>
          <p:cNvSpPr/>
          <p:nvPr/>
        </p:nvSpPr>
        <p:spPr>
          <a:xfrm>
            <a:off x="7806472" y="3048789"/>
            <a:ext cx="536028" cy="5360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kumimoji="1"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5E84F84-2F99-CD8D-8023-FA5BE7EFEDA7}"/>
              </a:ext>
            </a:extLst>
          </p:cNvPr>
          <p:cNvSpPr/>
          <p:nvPr/>
        </p:nvSpPr>
        <p:spPr>
          <a:xfrm>
            <a:off x="4572000" y="3048789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1EC6E6-2A4A-6568-2F50-A5D6E0CE54E0}"/>
              </a:ext>
            </a:extLst>
          </p:cNvPr>
          <p:cNvSpPr/>
          <p:nvPr/>
        </p:nvSpPr>
        <p:spPr>
          <a:xfrm>
            <a:off x="5376043" y="2355556"/>
            <a:ext cx="536028" cy="5360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kumimoji="1"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F5E078A-845F-1BE3-3E39-E1112CED1BF2}"/>
              </a:ext>
            </a:extLst>
          </p:cNvPr>
          <p:cNvSpPr/>
          <p:nvPr/>
        </p:nvSpPr>
        <p:spPr>
          <a:xfrm>
            <a:off x="4151586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DEA243-13D0-F4CB-8728-9C1E24509E12}"/>
              </a:ext>
            </a:extLst>
          </p:cNvPr>
          <p:cNvSpPr/>
          <p:nvPr/>
        </p:nvSpPr>
        <p:spPr>
          <a:xfrm>
            <a:off x="4955628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93105E-39FE-3B53-E82F-9F577166173D}"/>
              </a:ext>
            </a:extLst>
          </p:cNvPr>
          <p:cNvSpPr/>
          <p:nvPr/>
        </p:nvSpPr>
        <p:spPr>
          <a:xfrm>
            <a:off x="5743905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66D8DA6-3380-8EF9-3B15-EBB86641319F}"/>
              </a:ext>
            </a:extLst>
          </p:cNvPr>
          <p:cNvSpPr/>
          <p:nvPr/>
        </p:nvSpPr>
        <p:spPr>
          <a:xfrm>
            <a:off x="6547947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1F20841-1493-C7ED-F1A3-8F2E1359F71D}"/>
              </a:ext>
            </a:extLst>
          </p:cNvPr>
          <p:cNvSpPr/>
          <p:nvPr/>
        </p:nvSpPr>
        <p:spPr>
          <a:xfrm>
            <a:off x="7325885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645AE34-AC57-E06B-1AB2-9625E8E8B1D2}"/>
              </a:ext>
            </a:extLst>
          </p:cNvPr>
          <p:cNvSpPr/>
          <p:nvPr/>
        </p:nvSpPr>
        <p:spPr>
          <a:xfrm>
            <a:off x="8129927" y="3779331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4A7D60B-9F54-3F3C-68B7-B1E4CE0B176B}"/>
              </a:ext>
            </a:extLst>
          </p:cNvPr>
          <p:cNvSpPr/>
          <p:nvPr/>
        </p:nvSpPr>
        <p:spPr>
          <a:xfrm>
            <a:off x="8918204" y="3779331"/>
            <a:ext cx="536028" cy="5360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kumimoji="1"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9CEB945-616B-E583-E867-42084E362793}"/>
              </a:ext>
            </a:extLst>
          </p:cNvPr>
          <p:cNvSpPr/>
          <p:nvPr/>
        </p:nvSpPr>
        <p:spPr>
          <a:xfrm>
            <a:off x="9722246" y="3779331"/>
            <a:ext cx="536028" cy="53602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kumimoji="1"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ADA730E-B1F3-1351-9D0A-BAEDADB94CB5}"/>
              </a:ext>
            </a:extLst>
          </p:cNvPr>
          <p:cNvSpPr/>
          <p:nvPr/>
        </p:nvSpPr>
        <p:spPr>
          <a:xfrm>
            <a:off x="6186521" y="3057068"/>
            <a:ext cx="536028" cy="536028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CF0B509-5FFD-277B-0A0E-B93B19C316B3}"/>
              </a:ext>
            </a:extLst>
          </p:cNvPr>
          <p:cNvSpPr/>
          <p:nvPr/>
        </p:nvSpPr>
        <p:spPr>
          <a:xfrm>
            <a:off x="9339358" y="3048789"/>
            <a:ext cx="536028" cy="53602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8254CF6-D03B-D3BD-D1BE-F36BDC694D22}"/>
              </a:ext>
            </a:extLst>
          </p:cNvPr>
          <p:cNvSpPr/>
          <p:nvPr/>
        </p:nvSpPr>
        <p:spPr>
          <a:xfrm>
            <a:off x="8523891" y="2355555"/>
            <a:ext cx="536028" cy="53602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ACD0279-38F0-927C-A1F6-B8FA95673A00}"/>
              </a:ext>
            </a:extLst>
          </p:cNvPr>
          <p:cNvSpPr/>
          <p:nvPr/>
        </p:nvSpPr>
        <p:spPr>
          <a:xfrm>
            <a:off x="6931574" y="1620415"/>
            <a:ext cx="536028" cy="53602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E89088FB-7CBE-64D3-8D38-AB46FD0F5BFD}"/>
              </a:ext>
            </a:extLst>
          </p:cNvPr>
          <p:cNvCxnSpPr>
            <a:cxnSpLocks/>
            <a:stCxn id="22" idx="3"/>
            <a:endCxn id="9" idx="0"/>
          </p:cNvCxnSpPr>
          <p:nvPr/>
        </p:nvCxnSpPr>
        <p:spPr>
          <a:xfrm flipH="1">
            <a:off x="5644057" y="2077944"/>
            <a:ext cx="1366016" cy="27761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0738D6B-CC6A-40CA-6679-437E416803F1}"/>
              </a:ext>
            </a:extLst>
          </p:cNvPr>
          <p:cNvCxnSpPr>
            <a:cxnSpLocks/>
            <a:stCxn id="22" idx="5"/>
            <a:endCxn id="21" idx="0"/>
          </p:cNvCxnSpPr>
          <p:nvPr/>
        </p:nvCxnSpPr>
        <p:spPr>
          <a:xfrm>
            <a:off x="7389103" y="2077944"/>
            <a:ext cx="1402802" cy="27761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D446B38-A58C-4677-06E9-D7F15D21826B}"/>
              </a:ext>
            </a:extLst>
          </p:cNvPr>
          <p:cNvCxnSpPr>
            <a:cxnSpLocks/>
            <a:stCxn id="9" idx="3"/>
            <a:endCxn id="8" idx="0"/>
          </p:cNvCxnSpPr>
          <p:nvPr/>
        </p:nvCxnSpPr>
        <p:spPr>
          <a:xfrm flipH="1">
            <a:off x="4840014" y="2813085"/>
            <a:ext cx="614528" cy="23570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8BD9A6A-1ACB-9DA3-C0EC-D9E599CF7768}"/>
              </a:ext>
            </a:extLst>
          </p:cNvPr>
          <p:cNvCxnSpPr>
            <a:cxnSpLocks/>
            <a:stCxn id="9" idx="5"/>
            <a:endCxn id="19" idx="0"/>
          </p:cNvCxnSpPr>
          <p:nvPr/>
        </p:nvCxnSpPr>
        <p:spPr>
          <a:xfrm>
            <a:off x="5833572" y="2813085"/>
            <a:ext cx="620963" cy="243983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4C463A6-0592-D1B1-0631-2AF93AAA5FA8}"/>
              </a:ext>
            </a:extLst>
          </p:cNvPr>
          <p:cNvCxnSpPr>
            <a:cxnSpLocks/>
            <a:stCxn id="8" idx="5"/>
            <a:endCxn id="12" idx="0"/>
          </p:cNvCxnSpPr>
          <p:nvPr/>
        </p:nvCxnSpPr>
        <p:spPr>
          <a:xfrm>
            <a:off x="5029529" y="3506318"/>
            <a:ext cx="194113" cy="273013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B10168F-90D2-0A75-9637-6F1AA3959E70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 flipH="1">
            <a:off x="4419600" y="3506318"/>
            <a:ext cx="230899" cy="273013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106804C-DCF9-649E-5C88-B14B4DB43CBA}"/>
              </a:ext>
            </a:extLst>
          </p:cNvPr>
          <p:cNvCxnSpPr>
            <a:cxnSpLocks/>
            <a:stCxn id="19" idx="3"/>
            <a:endCxn id="13" idx="0"/>
          </p:cNvCxnSpPr>
          <p:nvPr/>
        </p:nvCxnSpPr>
        <p:spPr>
          <a:xfrm flipH="1">
            <a:off x="6011919" y="3514597"/>
            <a:ext cx="253101" cy="26473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6D27A761-45CD-892A-0EE2-8825F6AFF18E}"/>
              </a:ext>
            </a:extLst>
          </p:cNvPr>
          <p:cNvCxnSpPr>
            <a:cxnSpLocks/>
            <a:stCxn id="19" idx="5"/>
            <a:endCxn id="14" idx="0"/>
          </p:cNvCxnSpPr>
          <p:nvPr/>
        </p:nvCxnSpPr>
        <p:spPr>
          <a:xfrm>
            <a:off x="6644050" y="3514597"/>
            <a:ext cx="171911" cy="264734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CF99188-F3E7-70FF-B36C-3EDEDBF84962}"/>
              </a:ext>
            </a:extLst>
          </p:cNvPr>
          <p:cNvCxnSpPr>
            <a:cxnSpLocks/>
            <a:stCxn id="4" idx="3"/>
            <a:endCxn id="15" idx="0"/>
          </p:cNvCxnSpPr>
          <p:nvPr/>
        </p:nvCxnSpPr>
        <p:spPr>
          <a:xfrm flipH="1">
            <a:off x="7593899" y="3506318"/>
            <a:ext cx="291072" cy="273013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07F0CD85-8232-6412-3CE7-75FBB42D7D23}"/>
              </a:ext>
            </a:extLst>
          </p:cNvPr>
          <p:cNvCxnSpPr>
            <a:cxnSpLocks/>
            <a:stCxn id="4" idx="5"/>
            <a:endCxn id="16" idx="0"/>
          </p:cNvCxnSpPr>
          <p:nvPr/>
        </p:nvCxnSpPr>
        <p:spPr>
          <a:xfrm>
            <a:off x="8264001" y="3506318"/>
            <a:ext cx="133940" cy="273013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04C5F51A-653A-B1FA-5CE2-4E023A1EF729}"/>
              </a:ext>
            </a:extLst>
          </p:cNvPr>
          <p:cNvCxnSpPr>
            <a:cxnSpLocks/>
            <a:stCxn id="20" idx="3"/>
            <a:endCxn id="17" idx="0"/>
          </p:cNvCxnSpPr>
          <p:nvPr/>
        </p:nvCxnSpPr>
        <p:spPr>
          <a:xfrm flipH="1">
            <a:off x="9186218" y="3506318"/>
            <a:ext cx="231639" cy="27301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7B66D0C3-7CE7-EF4E-CB4C-7A6527385DAC}"/>
              </a:ext>
            </a:extLst>
          </p:cNvPr>
          <p:cNvCxnSpPr>
            <a:cxnSpLocks/>
            <a:stCxn id="20" idx="5"/>
            <a:endCxn id="18" idx="0"/>
          </p:cNvCxnSpPr>
          <p:nvPr/>
        </p:nvCxnSpPr>
        <p:spPr>
          <a:xfrm>
            <a:off x="9796887" y="3506318"/>
            <a:ext cx="193373" cy="27301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1E722981-CA59-748F-0681-453A545690D6}"/>
              </a:ext>
            </a:extLst>
          </p:cNvPr>
          <p:cNvCxnSpPr>
            <a:cxnSpLocks/>
            <a:stCxn id="21" idx="5"/>
            <a:endCxn id="20" idx="0"/>
          </p:cNvCxnSpPr>
          <p:nvPr/>
        </p:nvCxnSpPr>
        <p:spPr>
          <a:xfrm>
            <a:off x="8981420" y="2813084"/>
            <a:ext cx="625952" cy="2357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A28244AD-1425-AF71-A6AB-44270F01F552}"/>
              </a:ext>
            </a:extLst>
          </p:cNvPr>
          <p:cNvCxnSpPr>
            <a:cxnSpLocks/>
            <a:stCxn id="21" idx="3"/>
            <a:endCxn id="4" idx="0"/>
          </p:cNvCxnSpPr>
          <p:nvPr/>
        </p:nvCxnSpPr>
        <p:spPr>
          <a:xfrm flipH="1">
            <a:off x="8074486" y="2813084"/>
            <a:ext cx="527904" cy="2357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89F1441-D556-367E-242F-BDF1D52A1294}"/>
              </a:ext>
            </a:extLst>
          </p:cNvPr>
          <p:cNvSpPr txBox="1"/>
          <p:nvPr/>
        </p:nvSpPr>
        <p:spPr>
          <a:xfrm>
            <a:off x="10816473" y="171465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3BFAA41-F49C-798F-C05F-2DE70D0CF946}"/>
              </a:ext>
            </a:extLst>
          </p:cNvPr>
          <p:cNvSpPr txBox="1"/>
          <p:nvPr/>
        </p:nvSpPr>
        <p:spPr>
          <a:xfrm>
            <a:off x="10816472" y="243390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E1D6AC1-137E-F5DA-073F-48B7F45A335E}"/>
              </a:ext>
            </a:extLst>
          </p:cNvPr>
          <p:cNvSpPr txBox="1"/>
          <p:nvPr/>
        </p:nvSpPr>
        <p:spPr>
          <a:xfrm>
            <a:off x="10816471" y="3112284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层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B11BD7C-4DF5-CBC8-80B1-63DF8BD631A3}"/>
              </a:ext>
            </a:extLst>
          </p:cNvPr>
          <p:cNvSpPr txBox="1"/>
          <p:nvPr/>
        </p:nvSpPr>
        <p:spPr>
          <a:xfrm>
            <a:off x="10816471" y="386267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33F432F-C9EE-B632-596B-E7DEB53AD892}"/>
              </a:ext>
            </a:extLst>
          </p:cNvPr>
          <p:cNvSpPr txBox="1"/>
          <p:nvPr/>
        </p:nvSpPr>
        <p:spPr>
          <a:xfrm>
            <a:off x="6148041" y="19012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DB91077-B61C-7F46-E123-CA378ACF98F8}"/>
              </a:ext>
            </a:extLst>
          </p:cNvPr>
          <p:cNvSpPr txBox="1"/>
          <p:nvPr/>
        </p:nvSpPr>
        <p:spPr>
          <a:xfrm>
            <a:off x="8149933" y="26009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FD81660-18C4-DD57-B8D7-1E1128B857B9}"/>
              </a:ext>
            </a:extLst>
          </p:cNvPr>
          <p:cNvSpPr txBox="1"/>
          <p:nvPr/>
        </p:nvSpPr>
        <p:spPr>
          <a:xfrm>
            <a:off x="9079468" y="33200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484E3F0-8848-83E9-1B0C-F5FD7743359A}"/>
              </a:ext>
            </a:extLst>
          </p:cNvPr>
          <p:cNvSpPr txBox="1"/>
          <p:nvPr/>
        </p:nvSpPr>
        <p:spPr>
          <a:xfrm>
            <a:off x="7996686" y="189631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187B23A-E4FC-9995-873E-C75CC48F19C5}"/>
              </a:ext>
            </a:extLst>
          </p:cNvPr>
          <p:cNvSpPr txBox="1"/>
          <p:nvPr/>
        </p:nvSpPr>
        <p:spPr>
          <a:xfrm>
            <a:off x="9127383" y="26012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A4CB03A-A338-D602-323D-4C6F38DEF794}"/>
              </a:ext>
            </a:extLst>
          </p:cNvPr>
          <p:cNvSpPr txBox="1"/>
          <p:nvPr/>
        </p:nvSpPr>
        <p:spPr>
          <a:xfrm>
            <a:off x="9828782" y="33218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8903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2F8E3D-8076-9E44-BBC9-79DC23D35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2900"/>
            <a:ext cx="54356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1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5370D-2FD3-4348-A653-40D879D3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5068"/>
            <a:ext cx="7442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5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65370D-2FD3-4348-A653-40D879D3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442200" cy="2425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31C8F5-82EC-9D43-A571-08BF4C8B2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97" y="3911600"/>
            <a:ext cx="6654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51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40103B-7685-B344-9CFE-4BA2D4BA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6506"/>
            <a:ext cx="6355080" cy="52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哈夫曼编码：证明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13836B-C046-B64C-8A9E-533EF28B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966513" cy="501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结构定义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077027"/>
            <a:ext cx="4605209" cy="36864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61" y="2077027"/>
            <a:ext cx="4100992" cy="1540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1708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4C5ED-9CFB-9C6A-0881-1A83D4F7A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r="39728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4CA035-B014-41D0-DFE6-F0549E819F56}"/>
              </a:ext>
            </a:extLst>
          </p:cNvPr>
          <p:cNvSpPr txBox="1"/>
          <p:nvPr/>
        </p:nvSpPr>
        <p:spPr>
          <a:xfrm>
            <a:off x="7344413" y="1663375"/>
            <a:ext cx="5109091" cy="2119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为什么</a:t>
            </a:r>
            <a:endParaRPr kumimoji="1" lang="en-US" altLang="zh-CN" sz="4800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48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会出一样的题目？</a:t>
            </a:r>
            <a:endParaRPr kumimoji="1" lang="en-US" altLang="zh-CN" sz="4800" dirty="0"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75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结构定义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077027"/>
            <a:ext cx="4605209" cy="36864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61" y="2077027"/>
            <a:ext cx="4100992" cy="1540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61" y="4517333"/>
            <a:ext cx="4100992" cy="1246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" name="下箭头 5"/>
          <p:cNvSpPr/>
          <p:nvPr/>
        </p:nvSpPr>
        <p:spPr>
          <a:xfrm>
            <a:off x="8699556" y="3816961"/>
            <a:ext cx="693825" cy="574929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09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深度、高度和度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88" y="2062717"/>
            <a:ext cx="2736036" cy="3827722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4547265" y="2062717"/>
            <a:ext cx="568036" cy="3827722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40742" y="3068637"/>
            <a:ext cx="556755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树的深度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高度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为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5</a:t>
            </a: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节点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4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的深度为</a:t>
            </a:r>
            <a:r>
              <a:rPr kumimoji="1" lang="en-US" altLang="zh-CN" sz="2800" dirty="0">
                <a:latin typeface="Courier" charset="0"/>
                <a:ea typeface="Kaiti SC" charset="-122"/>
                <a:cs typeface="Courier" charset="0"/>
              </a:rPr>
              <a:t>1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，高度为</a:t>
            </a:r>
            <a:r>
              <a:rPr kumimoji="1" lang="en-US" altLang="zh-CN" sz="2800" dirty="0">
                <a:latin typeface="Courier" charset="0"/>
                <a:ea typeface="Kaiti SC" charset="-122"/>
                <a:cs typeface="Courier" charset="0"/>
              </a:rPr>
              <a:t>3</a:t>
            </a:r>
            <a:endParaRPr kumimoji="1" lang="en-US" altLang="zh-CN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3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节点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的度为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，节点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的度为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3</a:t>
            </a:r>
          </a:p>
          <a:p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4</a:t>
            </a:r>
            <a:r>
              <a:rPr kumimoji="1" lang="zh-CN" altLang="en-US" sz="2800" dirty="0">
                <a:latin typeface="Courier" charset="0"/>
                <a:ea typeface="Courier" charset="0"/>
                <a:cs typeface="Courier" charset="0"/>
              </a:rPr>
              <a:t>、</a:t>
            </a:r>
            <a:r>
              <a:rPr kumimoji="1" lang="zh-CN" altLang="en-US" sz="2800" dirty="0">
                <a:latin typeface="Kaiti SC" charset="-122"/>
                <a:ea typeface="Kaiti SC" charset="-122"/>
                <a:cs typeface="Kaiti SC" charset="-122"/>
              </a:rPr>
              <a:t>节点数量等于边数</a:t>
            </a:r>
            <a:r>
              <a:rPr kumimoji="1" lang="en-US" altLang="zh-CN" sz="2800" dirty="0">
                <a:latin typeface="Courier" charset="0"/>
                <a:ea typeface="Courier" charset="0"/>
                <a:cs typeface="Courier" charset="0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57981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14;#407214;#407215;#407215;#407215;#407212;#40719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14;#407214;#407215;#407215;#407215;#407212;#407197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等线 Light"/>
        <a:ea typeface="阿里巴巴普惠体 Medium"/>
        <a:cs typeface=""/>
      </a:majorFont>
      <a:minorFont>
        <a:latin typeface="等线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18430</TotalTime>
  <Words>2031</Words>
  <Application>Microsoft Macintosh PowerPoint</Application>
  <PresentationFormat>宽屏</PresentationFormat>
  <Paragraphs>724</Paragraphs>
  <Slides>70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1" baseType="lpstr">
      <vt:lpstr>等线</vt:lpstr>
      <vt:lpstr>等线 Light</vt:lpstr>
      <vt:lpstr>Kaiti SC</vt:lpstr>
      <vt:lpstr>Source Han Sans CN Light</vt:lpstr>
      <vt:lpstr>Source Han Sans CN Medium</vt:lpstr>
      <vt:lpstr>Source Han Sans CN Normal</vt:lpstr>
      <vt:lpstr>Source Han Sans CN Regular</vt:lpstr>
      <vt:lpstr>Arial</vt:lpstr>
      <vt:lpstr>Courier</vt:lpstr>
      <vt:lpstr>Courier New</vt:lpstr>
      <vt:lpstr>Office 主题​​</vt:lpstr>
      <vt:lpstr>树与二叉树</vt:lpstr>
      <vt:lpstr>PowerPoint 演示文稿</vt:lpstr>
      <vt:lpstr>PowerPoint 演示文稿</vt:lpstr>
      <vt:lpstr>一. 计算机中的树形结构</vt:lpstr>
      <vt:lpstr>计算机中的树形结构</vt:lpstr>
      <vt:lpstr>计算机中的树形结构</vt:lpstr>
      <vt:lpstr>树-结构定义</vt:lpstr>
      <vt:lpstr>树-结构定义</vt:lpstr>
      <vt:lpstr>树-深度、高度和度</vt:lpstr>
      <vt:lpstr>树结构：深入理解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树-广度优先遍历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树-深度优先遍历</vt:lpstr>
      <vt:lpstr>树-遍历总结</vt:lpstr>
      <vt:lpstr>二. 二叉树：结构讲解</vt:lpstr>
      <vt:lpstr>二叉树：结构讲解</vt:lpstr>
      <vt:lpstr>二叉树：特殊种类</vt:lpstr>
      <vt:lpstr>二叉树：完全二叉树</vt:lpstr>
      <vt:lpstr>作用一：理解高级数据结构的基础</vt:lpstr>
      <vt:lpstr>作用二：练习递归技巧的最佳选择</vt:lpstr>
      <vt:lpstr>作用三：左孩子右兄弟表示法节省空间</vt:lpstr>
      <vt:lpstr>二叉树：代码演示</vt:lpstr>
      <vt:lpstr>三. 二叉树：遍历与线索化</vt:lpstr>
      <vt:lpstr>二叉树：遍历</vt:lpstr>
      <vt:lpstr>二叉树：遍历</vt:lpstr>
      <vt:lpstr>二叉树：线索化</vt:lpstr>
      <vt:lpstr>二叉树：线索化</vt:lpstr>
      <vt:lpstr>二叉树：线索化</vt:lpstr>
      <vt:lpstr>线索化：代码演示</vt:lpstr>
      <vt:lpstr>四. 二叉树的广义表表示法</vt:lpstr>
      <vt:lpstr>二叉树：广义表表示法</vt:lpstr>
      <vt:lpstr>二叉树：广义表表示法</vt:lpstr>
      <vt:lpstr>广义表：代码演示</vt:lpstr>
      <vt:lpstr>五. 最优变长编码：哈夫曼编码</vt:lpstr>
      <vt:lpstr>前置知识：什么影响了网速的体感？</vt:lpstr>
      <vt:lpstr>前置知识：什么影响了网速的体感？</vt:lpstr>
      <vt:lpstr>前置知识：什么影响了网速的体感？</vt:lpstr>
      <vt:lpstr>前置知识：什么影响了网速的体感？</vt:lpstr>
      <vt:lpstr>前置知识：为什么会有变长编码？</vt:lpstr>
      <vt:lpstr>前置知识：如何衡量两套编码的优劣？</vt:lpstr>
      <vt:lpstr>哈夫曼编码</vt:lpstr>
      <vt:lpstr>哈夫曼编码</vt:lpstr>
      <vt:lpstr>哈夫曼编码：证明</vt:lpstr>
      <vt:lpstr>哈夫曼编码：证明</vt:lpstr>
      <vt:lpstr>哈夫曼编码：证明</vt:lpstr>
      <vt:lpstr>哈夫曼编码：证明</vt:lpstr>
      <vt:lpstr>哈夫曼编码：证明</vt:lpstr>
      <vt:lpstr>哈夫曼编码：证明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</dc:creator>
  <cp:lastModifiedBy>Guang Hu</cp:lastModifiedBy>
  <cp:revision>481</cp:revision>
  <dcterms:created xsi:type="dcterms:W3CDTF">2021-01-25T10:52:11Z</dcterms:created>
  <dcterms:modified xsi:type="dcterms:W3CDTF">2023-03-18T03:40:17Z</dcterms:modified>
</cp:coreProperties>
</file>